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75"/>
  </p:normalViewPr>
  <p:slideViewPr>
    <p:cSldViewPr snapToGrid="0">
      <p:cViewPr>
        <p:scale>
          <a:sx n="90" d="100"/>
          <a:sy n="90" d="100"/>
        </p:scale>
        <p:origin x="232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2A9074-D156-443F-AABE-F31A50934615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1972455-B121-4E20-BD29-3346FFE995DB}">
      <dgm:prSet/>
      <dgm:spPr/>
      <dgm:t>
        <a:bodyPr/>
        <a:lstStyle/>
        <a:p>
          <a:r>
            <a:rPr lang="en-GB" dirty="0"/>
            <a:t>1. DLACZEGO PLAN RÓWNOŚCI PŁCI (GENDER EQUALITY PLAN- GEP)?</a:t>
          </a:r>
          <a:endParaRPr lang="en-US" dirty="0"/>
        </a:p>
      </dgm:t>
    </dgm:pt>
    <dgm:pt modelId="{8088118A-2A15-40A9-80FB-F4F6C4BAD139}" type="parTrans" cxnId="{32C979F0-2864-42E5-B15B-239D7D0CC777}">
      <dgm:prSet/>
      <dgm:spPr/>
      <dgm:t>
        <a:bodyPr/>
        <a:lstStyle/>
        <a:p>
          <a:endParaRPr lang="en-US"/>
        </a:p>
      </dgm:t>
    </dgm:pt>
    <dgm:pt modelId="{FEA84632-581D-4A75-814E-FC12EBFE53F6}" type="sibTrans" cxnId="{32C979F0-2864-42E5-B15B-239D7D0CC777}">
      <dgm:prSet/>
      <dgm:spPr/>
      <dgm:t>
        <a:bodyPr/>
        <a:lstStyle/>
        <a:p>
          <a:endParaRPr lang="en-US"/>
        </a:p>
      </dgm:t>
    </dgm:pt>
    <dgm:pt modelId="{795C85A5-1D4A-490E-9B78-6BA9E7FE005C}">
      <dgm:prSet/>
      <dgm:spPr/>
      <dgm:t>
        <a:bodyPr/>
        <a:lstStyle/>
        <a:p>
          <a:r>
            <a:rPr lang="en-GB" dirty="0"/>
            <a:t>2. WYMAGANIA STAWIANE PLANOM RÓWNOŚCI PŁCI</a:t>
          </a:r>
          <a:endParaRPr lang="en-US" dirty="0"/>
        </a:p>
      </dgm:t>
    </dgm:pt>
    <dgm:pt modelId="{CBD2F211-17EB-4ABC-AB25-11D40BE13182}" type="parTrans" cxnId="{C6C6610C-1423-40BD-BC2A-D2B564F0F0F4}">
      <dgm:prSet/>
      <dgm:spPr/>
      <dgm:t>
        <a:bodyPr/>
        <a:lstStyle/>
        <a:p>
          <a:endParaRPr lang="en-US"/>
        </a:p>
      </dgm:t>
    </dgm:pt>
    <dgm:pt modelId="{8A0BBE36-E154-433E-ACA6-181D8BB23ACE}" type="sibTrans" cxnId="{C6C6610C-1423-40BD-BC2A-D2B564F0F0F4}">
      <dgm:prSet/>
      <dgm:spPr/>
      <dgm:t>
        <a:bodyPr/>
        <a:lstStyle/>
        <a:p>
          <a:endParaRPr lang="en-US"/>
        </a:p>
      </dgm:t>
    </dgm:pt>
    <dgm:pt modelId="{3E27A28A-FD31-4663-B98E-43037272EA5F}">
      <dgm:prSet/>
      <dgm:spPr/>
      <dgm:t>
        <a:bodyPr/>
        <a:lstStyle/>
        <a:p>
          <a:r>
            <a:rPr lang="en-GB" dirty="0"/>
            <a:t>      2.1 ELEMENTY OBOWIĄZKOWE</a:t>
          </a:r>
          <a:endParaRPr lang="en-US" dirty="0"/>
        </a:p>
      </dgm:t>
    </dgm:pt>
    <dgm:pt modelId="{7F602931-4B27-413C-9C1C-52A6A8BDDA1A}" type="parTrans" cxnId="{796DD2DA-F395-4760-ACFE-D93FC23F0E26}">
      <dgm:prSet/>
      <dgm:spPr/>
      <dgm:t>
        <a:bodyPr/>
        <a:lstStyle/>
        <a:p>
          <a:endParaRPr lang="en-US"/>
        </a:p>
      </dgm:t>
    </dgm:pt>
    <dgm:pt modelId="{868031B3-6577-4B9D-82BE-3AC14E4145FC}" type="sibTrans" cxnId="{796DD2DA-F395-4760-ACFE-D93FC23F0E26}">
      <dgm:prSet/>
      <dgm:spPr/>
      <dgm:t>
        <a:bodyPr/>
        <a:lstStyle/>
        <a:p>
          <a:endParaRPr lang="en-US"/>
        </a:p>
      </dgm:t>
    </dgm:pt>
    <dgm:pt modelId="{8A10F27D-D2F8-4C89-9C0C-713DA8EDE43F}">
      <dgm:prSet/>
      <dgm:spPr/>
      <dgm:t>
        <a:bodyPr/>
        <a:lstStyle/>
        <a:p>
          <a:r>
            <a:rPr lang="en-GB" dirty="0"/>
            <a:t>      2.2 ELEMENTY REKOMENDOWANE</a:t>
          </a:r>
          <a:endParaRPr lang="en-US" dirty="0"/>
        </a:p>
      </dgm:t>
    </dgm:pt>
    <dgm:pt modelId="{F84FCBEF-E329-4F89-912F-5C5895130DB0}" type="parTrans" cxnId="{92EEE1D7-FA9F-4B36-A40F-7852E126F560}">
      <dgm:prSet/>
      <dgm:spPr/>
      <dgm:t>
        <a:bodyPr/>
        <a:lstStyle/>
        <a:p>
          <a:endParaRPr lang="en-US"/>
        </a:p>
      </dgm:t>
    </dgm:pt>
    <dgm:pt modelId="{20DEEEFC-7B05-4F48-B20F-CF02A15E7504}" type="sibTrans" cxnId="{92EEE1D7-FA9F-4B36-A40F-7852E126F560}">
      <dgm:prSet/>
      <dgm:spPr/>
      <dgm:t>
        <a:bodyPr/>
        <a:lstStyle/>
        <a:p>
          <a:endParaRPr lang="en-US"/>
        </a:p>
      </dgm:t>
    </dgm:pt>
    <dgm:pt modelId="{085436BB-D54A-4248-9531-A8491C89612C}">
      <dgm:prSet/>
      <dgm:spPr/>
      <dgm:t>
        <a:bodyPr/>
        <a:lstStyle/>
        <a:p>
          <a:r>
            <a:rPr lang="en-GB" dirty="0"/>
            <a:t>3. STRUKTURA I CELE GEP DLA UBB</a:t>
          </a:r>
          <a:endParaRPr lang="en-US" dirty="0"/>
        </a:p>
      </dgm:t>
    </dgm:pt>
    <dgm:pt modelId="{4066F778-ECBD-4881-BF89-A0790C78537C}" type="parTrans" cxnId="{D72A741E-CA84-4543-B7FA-732292B05EF2}">
      <dgm:prSet/>
      <dgm:spPr/>
      <dgm:t>
        <a:bodyPr/>
        <a:lstStyle/>
        <a:p>
          <a:endParaRPr lang="en-US"/>
        </a:p>
      </dgm:t>
    </dgm:pt>
    <dgm:pt modelId="{4A567E62-E98D-4AD9-9B55-8924272F93E1}" type="sibTrans" cxnId="{D72A741E-CA84-4543-B7FA-732292B05EF2}">
      <dgm:prSet/>
      <dgm:spPr/>
      <dgm:t>
        <a:bodyPr/>
        <a:lstStyle/>
        <a:p>
          <a:endParaRPr lang="en-US"/>
        </a:p>
      </dgm:t>
    </dgm:pt>
    <dgm:pt modelId="{AF0DE6F6-70E9-404F-95E0-51554AC82D50}">
      <dgm:prSet/>
      <dgm:spPr/>
      <dgm:t>
        <a:bodyPr/>
        <a:lstStyle/>
        <a:p>
          <a:r>
            <a:rPr lang="en-GB"/>
            <a:t>4. PLAN DZIAŁAŃ</a:t>
          </a:r>
          <a:endParaRPr lang="en-US"/>
        </a:p>
      </dgm:t>
    </dgm:pt>
    <dgm:pt modelId="{36A4EF51-02B0-4DA8-86D5-621953FEF287}" type="parTrans" cxnId="{2BEB6DA9-773F-4D44-AC0C-DC052C5D203D}">
      <dgm:prSet/>
      <dgm:spPr/>
      <dgm:t>
        <a:bodyPr/>
        <a:lstStyle/>
        <a:p>
          <a:endParaRPr lang="en-US"/>
        </a:p>
      </dgm:t>
    </dgm:pt>
    <dgm:pt modelId="{E32CA643-4870-4753-926E-4F01D12D0C2E}" type="sibTrans" cxnId="{2BEB6DA9-773F-4D44-AC0C-DC052C5D203D}">
      <dgm:prSet/>
      <dgm:spPr/>
      <dgm:t>
        <a:bodyPr/>
        <a:lstStyle/>
        <a:p>
          <a:endParaRPr lang="en-US"/>
        </a:p>
      </dgm:t>
    </dgm:pt>
    <dgm:pt modelId="{13B37BDE-1319-4513-8526-B11E0D78E25A}">
      <dgm:prSet/>
      <dgm:spPr/>
      <dgm:t>
        <a:bodyPr/>
        <a:lstStyle/>
        <a:p>
          <a:r>
            <a:rPr lang="en-GB"/>
            <a:t>5. PODSUMOWANIE</a:t>
          </a:r>
          <a:endParaRPr lang="en-US"/>
        </a:p>
      </dgm:t>
    </dgm:pt>
    <dgm:pt modelId="{5351BD55-530D-43A7-B706-DF5859E4B419}" type="parTrans" cxnId="{700229E0-61EF-4445-B03D-F361F9FD95D1}">
      <dgm:prSet/>
      <dgm:spPr/>
      <dgm:t>
        <a:bodyPr/>
        <a:lstStyle/>
        <a:p>
          <a:endParaRPr lang="en-US"/>
        </a:p>
      </dgm:t>
    </dgm:pt>
    <dgm:pt modelId="{67C0F20C-56A7-4A3D-966E-69E513E0CEBF}" type="sibTrans" cxnId="{700229E0-61EF-4445-B03D-F361F9FD95D1}">
      <dgm:prSet/>
      <dgm:spPr/>
      <dgm:t>
        <a:bodyPr/>
        <a:lstStyle/>
        <a:p>
          <a:endParaRPr lang="en-US"/>
        </a:p>
      </dgm:t>
    </dgm:pt>
    <dgm:pt modelId="{B997DB64-5172-1D44-8F04-0EA4A8C97018}" type="pres">
      <dgm:prSet presAssocID="{2C2A9074-D156-443F-AABE-F31A50934615}" presName="linear" presStyleCnt="0">
        <dgm:presLayoutVars>
          <dgm:animLvl val="lvl"/>
          <dgm:resizeHandles val="exact"/>
        </dgm:presLayoutVars>
      </dgm:prSet>
      <dgm:spPr/>
    </dgm:pt>
    <dgm:pt modelId="{C5EE1D13-C1C2-274A-B7F4-091548D2AEFE}" type="pres">
      <dgm:prSet presAssocID="{E1972455-B121-4E20-BD29-3346FFE995D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C1086791-63DD-0C44-8C6A-327B9082521E}" type="pres">
      <dgm:prSet presAssocID="{FEA84632-581D-4A75-814E-FC12EBFE53F6}" presName="spacer" presStyleCnt="0"/>
      <dgm:spPr/>
    </dgm:pt>
    <dgm:pt modelId="{288FAF34-403D-C041-B287-F3060E2C3B7C}" type="pres">
      <dgm:prSet presAssocID="{795C85A5-1D4A-490E-9B78-6BA9E7FE005C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2D710151-44DD-144D-9DD9-F050E14CA1AB}" type="pres">
      <dgm:prSet presAssocID="{8A0BBE36-E154-433E-ACA6-181D8BB23ACE}" presName="spacer" presStyleCnt="0"/>
      <dgm:spPr/>
    </dgm:pt>
    <dgm:pt modelId="{98CEBD6F-1EB5-DF4E-8605-967FBC0F886D}" type="pres">
      <dgm:prSet presAssocID="{3E27A28A-FD31-4663-B98E-43037272EA5F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E3D5D765-DC52-3043-890E-8EB21798B4AE}" type="pres">
      <dgm:prSet presAssocID="{868031B3-6577-4B9D-82BE-3AC14E4145FC}" presName="spacer" presStyleCnt="0"/>
      <dgm:spPr/>
    </dgm:pt>
    <dgm:pt modelId="{EDCB06EC-25A1-2140-8FEB-8297F9BDA13D}" type="pres">
      <dgm:prSet presAssocID="{8A10F27D-D2F8-4C89-9C0C-713DA8EDE43F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E45D0782-6254-2742-8D37-CCB0A08DF033}" type="pres">
      <dgm:prSet presAssocID="{20DEEEFC-7B05-4F48-B20F-CF02A15E7504}" presName="spacer" presStyleCnt="0"/>
      <dgm:spPr/>
    </dgm:pt>
    <dgm:pt modelId="{1D0BAEE3-B047-A74D-9355-E440C335E47C}" type="pres">
      <dgm:prSet presAssocID="{085436BB-D54A-4248-9531-A8491C89612C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CB4C0E5C-7BD2-0548-8DD0-655E200510EF}" type="pres">
      <dgm:prSet presAssocID="{4A567E62-E98D-4AD9-9B55-8924272F93E1}" presName="spacer" presStyleCnt="0"/>
      <dgm:spPr/>
    </dgm:pt>
    <dgm:pt modelId="{BF8E917B-688E-6B48-A992-8C28CA5BA6E8}" type="pres">
      <dgm:prSet presAssocID="{AF0DE6F6-70E9-404F-95E0-51554AC82D50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94098E53-DFF0-9A47-A443-BD907FF17119}" type="pres">
      <dgm:prSet presAssocID="{E32CA643-4870-4753-926E-4F01D12D0C2E}" presName="spacer" presStyleCnt="0"/>
      <dgm:spPr/>
    </dgm:pt>
    <dgm:pt modelId="{13A0D2B0-A575-FD4E-A91B-737561F0AE1D}" type="pres">
      <dgm:prSet presAssocID="{13B37BDE-1319-4513-8526-B11E0D78E25A}" presName="parentText" presStyleLbl="node1" presStyleIdx="6" presStyleCnt="7" custLinFactNeighborY="55124">
        <dgm:presLayoutVars>
          <dgm:chMax val="0"/>
          <dgm:bulletEnabled val="1"/>
        </dgm:presLayoutVars>
      </dgm:prSet>
      <dgm:spPr/>
    </dgm:pt>
  </dgm:ptLst>
  <dgm:cxnLst>
    <dgm:cxn modelId="{C6C6610C-1423-40BD-BC2A-D2B564F0F0F4}" srcId="{2C2A9074-D156-443F-AABE-F31A50934615}" destId="{795C85A5-1D4A-490E-9B78-6BA9E7FE005C}" srcOrd="1" destOrd="0" parTransId="{CBD2F211-17EB-4ABC-AB25-11D40BE13182}" sibTransId="{8A0BBE36-E154-433E-ACA6-181D8BB23ACE}"/>
    <dgm:cxn modelId="{CE74A513-261B-CE44-B511-14F67876FBB7}" type="presOf" srcId="{13B37BDE-1319-4513-8526-B11E0D78E25A}" destId="{13A0D2B0-A575-FD4E-A91B-737561F0AE1D}" srcOrd="0" destOrd="0" presId="urn:microsoft.com/office/officeart/2005/8/layout/vList2"/>
    <dgm:cxn modelId="{D72A741E-CA84-4543-B7FA-732292B05EF2}" srcId="{2C2A9074-D156-443F-AABE-F31A50934615}" destId="{085436BB-D54A-4248-9531-A8491C89612C}" srcOrd="4" destOrd="0" parTransId="{4066F778-ECBD-4881-BF89-A0790C78537C}" sibTransId="{4A567E62-E98D-4AD9-9B55-8924272F93E1}"/>
    <dgm:cxn modelId="{ED9D5A2D-3611-D74D-9585-C8B5D9E5F7F5}" type="presOf" srcId="{AF0DE6F6-70E9-404F-95E0-51554AC82D50}" destId="{BF8E917B-688E-6B48-A992-8C28CA5BA6E8}" srcOrd="0" destOrd="0" presId="urn:microsoft.com/office/officeart/2005/8/layout/vList2"/>
    <dgm:cxn modelId="{117DD05B-9506-C543-BBD4-AE29D9607255}" type="presOf" srcId="{2C2A9074-D156-443F-AABE-F31A50934615}" destId="{B997DB64-5172-1D44-8F04-0EA4A8C97018}" srcOrd="0" destOrd="0" presId="urn:microsoft.com/office/officeart/2005/8/layout/vList2"/>
    <dgm:cxn modelId="{58FFE56F-4F98-2141-8E8E-5BA529124387}" type="presOf" srcId="{8A10F27D-D2F8-4C89-9C0C-713DA8EDE43F}" destId="{EDCB06EC-25A1-2140-8FEB-8297F9BDA13D}" srcOrd="0" destOrd="0" presId="urn:microsoft.com/office/officeart/2005/8/layout/vList2"/>
    <dgm:cxn modelId="{96C8378F-1C9F-8049-A5A4-1B9F395059E8}" type="presOf" srcId="{E1972455-B121-4E20-BD29-3346FFE995DB}" destId="{C5EE1D13-C1C2-274A-B7F4-091548D2AEFE}" srcOrd="0" destOrd="0" presId="urn:microsoft.com/office/officeart/2005/8/layout/vList2"/>
    <dgm:cxn modelId="{2BEB6DA9-773F-4D44-AC0C-DC052C5D203D}" srcId="{2C2A9074-D156-443F-AABE-F31A50934615}" destId="{AF0DE6F6-70E9-404F-95E0-51554AC82D50}" srcOrd="5" destOrd="0" parTransId="{36A4EF51-02B0-4DA8-86D5-621953FEF287}" sibTransId="{E32CA643-4870-4753-926E-4F01D12D0C2E}"/>
    <dgm:cxn modelId="{EDB8C7BA-32CD-9D4B-A92F-BC8951DEFF37}" type="presOf" srcId="{085436BB-D54A-4248-9531-A8491C89612C}" destId="{1D0BAEE3-B047-A74D-9355-E440C335E47C}" srcOrd="0" destOrd="0" presId="urn:microsoft.com/office/officeart/2005/8/layout/vList2"/>
    <dgm:cxn modelId="{8F1582C2-AC28-0247-8A3B-F8B565FAB846}" type="presOf" srcId="{3E27A28A-FD31-4663-B98E-43037272EA5F}" destId="{98CEBD6F-1EB5-DF4E-8605-967FBC0F886D}" srcOrd="0" destOrd="0" presId="urn:microsoft.com/office/officeart/2005/8/layout/vList2"/>
    <dgm:cxn modelId="{92EEE1D7-FA9F-4B36-A40F-7852E126F560}" srcId="{2C2A9074-D156-443F-AABE-F31A50934615}" destId="{8A10F27D-D2F8-4C89-9C0C-713DA8EDE43F}" srcOrd="3" destOrd="0" parTransId="{F84FCBEF-E329-4F89-912F-5C5895130DB0}" sibTransId="{20DEEEFC-7B05-4F48-B20F-CF02A15E7504}"/>
    <dgm:cxn modelId="{796DD2DA-F395-4760-ACFE-D93FC23F0E26}" srcId="{2C2A9074-D156-443F-AABE-F31A50934615}" destId="{3E27A28A-FD31-4663-B98E-43037272EA5F}" srcOrd="2" destOrd="0" parTransId="{7F602931-4B27-413C-9C1C-52A6A8BDDA1A}" sibTransId="{868031B3-6577-4B9D-82BE-3AC14E4145FC}"/>
    <dgm:cxn modelId="{700229E0-61EF-4445-B03D-F361F9FD95D1}" srcId="{2C2A9074-D156-443F-AABE-F31A50934615}" destId="{13B37BDE-1319-4513-8526-B11E0D78E25A}" srcOrd="6" destOrd="0" parTransId="{5351BD55-530D-43A7-B706-DF5859E4B419}" sibTransId="{67C0F20C-56A7-4A3D-966E-69E513E0CEBF}"/>
    <dgm:cxn modelId="{32C979F0-2864-42E5-B15B-239D7D0CC777}" srcId="{2C2A9074-D156-443F-AABE-F31A50934615}" destId="{E1972455-B121-4E20-BD29-3346FFE995DB}" srcOrd="0" destOrd="0" parTransId="{8088118A-2A15-40A9-80FB-F4F6C4BAD139}" sibTransId="{FEA84632-581D-4A75-814E-FC12EBFE53F6}"/>
    <dgm:cxn modelId="{D2A1CAFE-C03A-9642-9E18-2CC614EBCF7B}" type="presOf" srcId="{795C85A5-1D4A-490E-9B78-6BA9E7FE005C}" destId="{288FAF34-403D-C041-B287-F3060E2C3B7C}" srcOrd="0" destOrd="0" presId="urn:microsoft.com/office/officeart/2005/8/layout/vList2"/>
    <dgm:cxn modelId="{8D6E8841-3491-574A-8BB2-B29A68BC24E0}" type="presParOf" srcId="{B997DB64-5172-1D44-8F04-0EA4A8C97018}" destId="{C5EE1D13-C1C2-274A-B7F4-091548D2AEFE}" srcOrd="0" destOrd="0" presId="urn:microsoft.com/office/officeart/2005/8/layout/vList2"/>
    <dgm:cxn modelId="{575ED27D-BFF1-BC41-8FAF-39AABFCD6FE4}" type="presParOf" srcId="{B997DB64-5172-1D44-8F04-0EA4A8C97018}" destId="{C1086791-63DD-0C44-8C6A-327B9082521E}" srcOrd="1" destOrd="0" presId="urn:microsoft.com/office/officeart/2005/8/layout/vList2"/>
    <dgm:cxn modelId="{FBE8AE27-B310-194F-B0D4-CCA0663A708D}" type="presParOf" srcId="{B997DB64-5172-1D44-8F04-0EA4A8C97018}" destId="{288FAF34-403D-C041-B287-F3060E2C3B7C}" srcOrd="2" destOrd="0" presId="urn:microsoft.com/office/officeart/2005/8/layout/vList2"/>
    <dgm:cxn modelId="{42B772B1-1AE2-A64B-A126-85FD95342C5D}" type="presParOf" srcId="{B997DB64-5172-1D44-8F04-0EA4A8C97018}" destId="{2D710151-44DD-144D-9DD9-F050E14CA1AB}" srcOrd="3" destOrd="0" presId="urn:microsoft.com/office/officeart/2005/8/layout/vList2"/>
    <dgm:cxn modelId="{5A0A3168-FDC5-5F4D-A81D-BD7578828BA1}" type="presParOf" srcId="{B997DB64-5172-1D44-8F04-0EA4A8C97018}" destId="{98CEBD6F-1EB5-DF4E-8605-967FBC0F886D}" srcOrd="4" destOrd="0" presId="urn:microsoft.com/office/officeart/2005/8/layout/vList2"/>
    <dgm:cxn modelId="{C3059A10-F0D6-9246-828C-B8D4EA65383A}" type="presParOf" srcId="{B997DB64-5172-1D44-8F04-0EA4A8C97018}" destId="{E3D5D765-DC52-3043-890E-8EB21798B4AE}" srcOrd="5" destOrd="0" presId="urn:microsoft.com/office/officeart/2005/8/layout/vList2"/>
    <dgm:cxn modelId="{6619F2E5-AE99-E542-84B7-232AEA517A53}" type="presParOf" srcId="{B997DB64-5172-1D44-8F04-0EA4A8C97018}" destId="{EDCB06EC-25A1-2140-8FEB-8297F9BDA13D}" srcOrd="6" destOrd="0" presId="urn:microsoft.com/office/officeart/2005/8/layout/vList2"/>
    <dgm:cxn modelId="{820D67C4-7715-BF42-98E9-7AE6080CF54F}" type="presParOf" srcId="{B997DB64-5172-1D44-8F04-0EA4A8C97018}" destId="{E45D0782-6254-2742-8D37-CCB0A08DF033}" srcOrd="7" destOrd="0" presId="urn:microsoft.com/office/officeart/2005/8/layout/vList2"/>
    <dgm:cxn modelId="{78507B41-FE5D-314A-BAE5-1BAF7C7551BB}" type="presParOf" srcId="{B997DB64-5172-1D44-8F04-0EA4A8C97018}" destId="{1D0BAEE3-B047-A74D-9355-E440C335E47C}" srcOrd="8" destOrd="0" presId="urn:microsoft.com/office/officeart/2005/8/layout/vList2"/>
    <dgm:cxn modelId="{06A5FADA-E3C5-B64B-B7C8-27F16215BBB0}" type="presParOf" srcId="{B997DB64-5172-1D44-8F04-0EA4A8C97018}" destId="{CB4C0E5C-7BD2-0548-8DD0-655E200510EF}" srcOrd="9" destOrd="0" presId="urn:microsoft.com/office/officeart/2005/8/layout/vList2"/>
    <dgm:cxn modelId="{9F95EAF6-030E-A546-A8AD-7D1957501439}" type="presParOf" srcId="{B997DB64-5172-1D44-8F04-0EA4A8C97018}" destId="{BF8E917B-688E-6B48-A992-8C28CA5BA6E8}" srcOrd="10" destOrd="0" presId="urn:microsoft.com/office/officeart/2005/8/layout/vList2"/>
    <dgm:cxn modelId="{D4559F9C-6E1E-7F48-87F4-28CD967DD526}" type="presParOf" srcId="{B997DB64-5172-1D44-8F04-0EA4A8C97018}" destId="{94098E53-DFF0-9A47-A443-BD907FF17119}" srcOrd="11" destOrd="0" presId="urn:microsoft.com/office/officeart/2005/8/layout/vList2"/>
    <dgm:cxn modelId="{16FFE18E-8223-CA4A-9EBB-359A01159288}" type="presParOf" srcId="{B997DB64-5172-1D44-8F04-0EA4A8C97018}" destId="{13A0D2B0-A575-FD4E-A91B-737561F0AE1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1B3856E-A619-D348-8995-1E709FBD68A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9B9BBE24-95D0-6D41-8651-F90D4FEDA1BA}">
      <dgm:prSet custT="1"/>
      <dgm:spPr/>
      <dgm:t>
        <a:bodyPr/>
        <a:lstStyle/>
        <a:p>
          <a:pPr algn="just"/>
          <a:r>
            <a:rPr lang="pl-PL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26.</a:t>
          </a:r>
          <a:r>
            <a:rPr lang="pl-PL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800" dirty="0">
              <a:latin typeface="Arial" panose="020B0604020202020204" pitchFamily="34" charset="0"/>
              <a:cs typeface="Arial" panose="020B0604020202020204" pitchFamily="34" charset="0"/>
            </a:rPr>
            <a:t>Wprowadzenie do oferty przedmiotów obieralnych skierowanej do wszystkich osób uczących się w Uniwersytecie modułów kształcenia uwzględniających problematykę równości płci (np. zarządzanie różnorodnością) w tym również w języku angielskim w ramach doskonalenia procesów dydaktycznych w Uniwersytecie</a:t>
          </a:r>
        </a:p>
      </dgm:t>
    </dgm:pt>
    <dgm:pt modelId="{CCF0E77F-9B3D-4A4E-A44B-78B109B10800}" type="parTrans" cxnId="{5E8677EE-C090-BA47-9097-8D0220016F8E}">
      <dgm:prSet/>
      <dgm:spPr/>
      <dgm:t>
        <a:bodyPr/>
        <a:lstStyle/>
        <a:p>
          <a:pPr algn="just"/>
          <a:endParaRPr lang="pl-P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AECEEA-957C-A244-A309-C6FCA2D25B27}" type="sibTrans" cxnId="{5E8677EE-C090-BA47-9097-8D0220016F8E}">
      <dgm:prSet/>
      <dgm:spPr/>
      <dgm:t>
        <a:bodyPr/>
        <a:lstStyle/>
        <a:p>
          <a:pPr algn="just"/>
          <a:endParaRPr lang="pl-P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58840D-F66A-6141-8CD2-B19A575FD955}">
      <dgm:prSet custT="1"/>
      <dgm:spPr/>
      <dgm:t>
        <a:bodyPr/>
        <a:lstStyle/>
        <a:p>
          <a:pPr algn="just"/>
          <a:r>
            <a:rPr lang="pl-PL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27.</a:t>
          </a:r>
          <a:r>
            <a:rPr lang="pl-PL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800" dirty="0">
              <a:latin typeface="Arial" panose="020B0604020202020204" pitchFamily="34" charset="0"/>
              <a:cs typeface="Arial" panose="020B0604020202020204" pitchFamily="34" charset="0"/>
            </a:rPr>
            <a:t>Monitorowanie poziomu wynagrodzeń z uwzględnieniem płci oraz zgodności regulacji wewnętrznych z przepisami prawa</a:t>
          </a:r>
        </a:p>
      </dgm:t>
    </dgm:pt>
    <dgm:pt modelId="{A90C11E1-CCDA-714D-AACB-40A48F13622D}" type="parTrans" cxnId="{B6A51AA5-6921-8643-A208-FDAFD999A641}">
      <dgm:prSet/>
      <dgm:spPr/>
      <dgm:t>
        <a:bodyPr/>
        <a:lstStyle/>
        <a:p>
          <a:pPr algn="just"/>
          <a:endParaRPr lang="pl-P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20C5FC-0488-7F45-8FE4-AB74BAE253AB}" type="sibTrans" cxnId="{B6A51AA5-6921-8643-A208-FDAFD999A641}">
      <dgm:prSet/>
      <dgm:spPr/>
      <dgm:t>
        <a:bodyPr/>
        <a:lstStyle/>
        <a:p>
          <a:pPr algn="just"/>
          <a:endParaRPr lang="pl-P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0C2178-4A06-5A49-B080-C3DB89B97D29}">
      <dgm:prSet custT="1"/>
      <dgm:spPr/>
      <dgm:t>
        <a:bodyPr/>
        <a:lstStyle/>
        <a:p>
          <a:pPr algn="just"/>
          <a:r>
            <a:rPr lang="pl-PL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28.</a:t>
          </a:r>
          <a:r>
            <a:rPr lang="pl-PL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800" dirty="0">
              <a:latin typeface="Arial" panose="020B0604020202020204" pitchFamily="34" charset="0"/>
              <a:cs typeface="Arial" panose="020B0604020202020204" pitchFamily="34" charset="0"/>
            </a:rPr>
            <a:t>Kontynuacja wsparcia i oferowania świadczeń finansowanych z Zakładowego Funduszu Świadczeń Socjalnych (np. dofinansowanie do wypoczynku, pomoc finansowa w formie zapomóg i innych świadczeń́ socjalnych, dofinansowanie do udziału w wydarzeniach kulturalnych, sportowych itp.)</a:t>
          </a:r>
        </a:p>
      </dgm:t>
    </dgm:pt>
    <dgm:pt modelId="{6D5B9E42-92DF-9C42-A41C-D6E780ECFF32}" type="parTrans" cxnId="{C6C8F895-1C18-3E46-93AF-5AEB0B95E0D5}">
      <dgm:prSet/>
      <dgm:spPr/>
      <dgm:t>
        <a:bodyPr/>
        <a:lstStyle/>
        <a:p>
          <a:pPr algn="just"/>
          <a:endParaRPr lang="pl-P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E0E224-4370-BA44-8892-633D4BEB582D}" type="sibTrans" cxnId="{C6C8F895-1C18-3E46-93AF-5AEB0B95E0D5}">
      <dgm:prSet/>
      <dgm:spPr/>
      <dgm:t>
        <a:bodyPr/>
        <a:lstStyle/>
        <a:p>
          <a:pPr algn="just"/>
          <a:endParaRPr lang="pl-PL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C211A1-FE22-8349-B358-EE4421C20DFE}" type="pres">
      <dgm:prSet presAssocID="{F1B3856E-A619-D348-8995-1E709FBD68A2}" presName="vert0" presStyleCnt="0">
        <dgm:presLayoutVars>
          <dgm:dir/>
          <dgm:animOne val="branch"/>
          <dgm:animLvl val="lvl"/>
        </dgm:presLayoutVars>
      </dgm:prSet>
      <dgm:spPr/>
    </dgm:pt>
    <dgm:pt modelId="{5D76EE7F-4694-2942-A448-A26E7D6A58A5}" type="pres">
      <dgm:prSet presAssocID="{9B9BBE24-95D0-6D41-8651-F90D4FEDA1BA}" presName="thickLine" presStyleLbl="alignNode1" presStyleIdx="0" presStyleCnt="3"/>
      <dgm:spPr/>
    </dgm:pt>
    <dgm:pt modelId="{76F9A294-8777-8848-848C-4CD1F9805F81}" type="pres">
      <dgm:prSet presAssocID="{9B9BBE24-95D0-6D41-8651-F90D4FEDA1BA}" presName="horz1" presStyleCnt="0"/>
      <dgm:spPr/>
    </dgm:pt>
    <dgm:pt modelId="{5A160302-CF25-6F43-9F94-AA77490C4088}" type="pres">
      <dgm:prSet presAssocID="{9B9BBE24-95D0-6D41-8651-F90D4FEDA1BA}" presName="tx1" presStyleLbl="revTx" presStyleIdx="0" presStyleCnt="3"/>
      <dgm:spPr/>
    </dgm:pt>
    <dgm:pt modelId="{6A63F4B4-2336-304C-AE17-354B81D2D718}" type="pres">
      <dgm:prSet presAssocID="{9B9BBE24-95D0-6D41-8651-F90D4FEDA1BA}" presName="vert1" presStyleCnt="0"/>
      <dgm:spPr/>
    </dgm:pt>
    <dgm:pt modelId="{694C233C-4532-8B4C-93C0-5CE1FF0AE39B}" type="pres">
      <dgm:prSet presAssocID="{9958840D-F66A-6141-8CD2-B19A575FD955}" presName="thickLine" presStyleLbl="alignNode1" presStyleIdx="1" presStyleCnt="3"/>
      <dgm:spPr/>
    </dgm:pt>
    <dgm:pt modelId="{A470739D-059F-C54D-9557-970BF8E9F513}" type="pres">
      <dgm:prSet presAssocID="{9958840D-F66A-6141-8CD2-B19A575FD955}" presName="horz1" presStyleCnt="0"/>
      <dgm:spPr/>
    </dgm:pt>
    <dgm:pt modelId="{68C9B68D-F509-3E4E-8A86-6FA49A3613A7}" type="pres">
      <dgm:prSet presAssocID="{9958840D-F66A-6141-8CD2-B19A575FD955}" presName="tx1" presStyleLbl="revTx" presStyleIdx="1" presStyleCnt="3"/>
      <dgm:spPr/>
    </dgm:pt>
    <dgm:pt modelId="{CE4A168E-57EB-9344-84B7-69F24856FEB0}" type="pres">
      <dgm:prSet presAssocID="{9958840D-F66A-6141-8CD2-B19A575FD955}" presName="vert1" presStyleCnt="0"/>
      <dgm:spPr/>
    </dgm:pt>
    <dgm:pt modelId="{0A389150-9FE6-0742-A010-D18957F4F8E4}" type="pres">
      <dgm:prSet presAssocID="{BC0C2178-4A06-5A49-B080-C3DB89B97D29}" presName="thickLine" presStyleLbl="alignNode1" presStyleIdx="2" presStyleCnt="3"/>
      <dgm:spPr/>
    </dgm:pt>
    <dgm:pt modelId="{08913434-5A2A-7444-9701-468CF49CDDDC}" type="pres">
      <dgm:prSet presAssocID="{BC0C2178-4A06-5A49-B080-C3DB89B97D29}" presName="horz1" presStyleCnt="0"/>
      <dgm:spPr/>
    </dgm:pt>
    <dgm:pt modelId="{BB958048-4A5A-CD45-A8C0-95A0FEBC34FE}" type="pres">
      <dgm:prSet presAssocID="{BC0C2178-4A06-5A49-B080-C3DB89B97D29}" presName="tx1" presStyleLbl="revTx" presStyleIdx="2" presStyleCnt="3"/>
      <dgm:spPr/>
    </dgm:pt>
    <dgm:pt modelId="{1FB9C596-219D-BF4D-A8A4-C84FE745E1F0}" type="pres">
      <dgm:prSet presAssocID="{BC0C2178-4A06-5A49-B080-C3DB89B97D29}" presName="vert1" presStyleCnt="0"/>
      <dgm:spPr/>
    </dgm:pt>
  </dgm:ptLst>
  <dgm:cxnLst>
    <dgm:cxn modelId="{9FBBA803-E13E-A947-AECE-FC82AAC9F29A}" type="presOf" srcId="{9958840D-F66A-6141-8CD2-B19A575FD955}" destId="{68C9B68D-F509-3E4E-8A86-6FA49A3613A7}" srcOrd="0" destOrd="0" presId="urn:microsoft.com/office/officeart/2008/layout/LinedList"/>
    <dgm:cxn modelId="{E19D3E04-BD03-DA48-95A8-CCB8379B78A6}" type="presOf" srcId="{F1B3856E-A619-D348-8995-1E709FBD68A2}" destId="{51C211A1-FE22-8349-B358-EE4421C20DFE}" srcOrd="0" destOrd="0" presId="urn:microsoft.com/office/officeart/2008/layout/LinedList"/>
    <dgm:cxn modelId="{C7561048-27A2-874A-B789-D9D4E8D340B6}" type="presOf" srcId="{BC0C2178-4A06-5A49-B080-C3DB89B97D29}" destId="{BB958048-4A5A-CD45-A8C0-95A0FEBC34FE}" srcOrd="0" destOrd="0" presId="urn:microsoft.com/office/officeart/2008/layout/LinedList"/>
    <dgm:cxn modelId="{C6C8F895-1C18-3E46-93AF-5AEB0B95E0D5}" srcId="{F1B3856E-A619-D348-8995-1E709FBD68A2}" destId="{BC0C2178-4A06-5A49-B080-C3DB89B97D29}" srcOrd="2" destOrd="0" parTransId="{6D5B9E42-92DF-9C42-A41C-D6E780ECFF32}" sibTransId="{3FE0E224-4370-BA44-8892-633D4BEB582D}"/>
    <dgm:cxn modelId="{B6A51AA5-6921-8643-A208-FDAFD999A641}" srcId="{F1B3856E-A619-D348-8995-1E709FBD68A2}" destId="{9958840D-F66A-6141-8CD2-B19A575FD955}" srcOrd="1" destOrd="0" parTransId="{A90C11E1-CCDA-714D-AACB-40A48F13622D}" sibTransId="{6620C5FC-0488-7F45-8FE4-AB74BAE253AB}"/>
    <dgm:cxn modelId="{5B14B6D3-5147-F444-AE65-459C74524EE7}" type="presOf" srcId="{9B9BBE24-95D0-6D41-8651-F90D4FEDA1BA}" destId="{5A160302-CF25-6F43-9F94-AA77490C4088}" srcOrd="0" destOrd="0" presId="urn:microsoft.com/office/officeart/2008/layout/LinedList"/>
    <dgm:cxn modelId="{5E8677EE-C090-BA47-9097-8D0220016F8E}" srcId="{F1B3856E-A619-D348-8995-1E709FBD68A2}" destId="{9B9BBE24-95D0-6D41-8651-F90D4FEDA1BA}" srcOrd="0" destOrd="0" parTransId="{CCF0E77F-9B3D-4A4E-A44B-78B109B10800}" sibTransId="{E5AECEEA-957C-A244-A309-C6FCA2D25B27}"/>
    <dgm:cxn modelId="{B98D72E5-CA83-864F-B15C-276879A0CC11}" type="presParOf" srcId="{51C211A1-FE22-8349-B358-EE4421C20DFE}" destId="{5D76EE7F-4694-2942-A448-A26E7D6A58A5}" srcOrd="0" destOrd="0" presId="urn:microsoft.com/office/officeart/2008/layout/LinedList"/>
    <dgm:cxn modelId="{9D200552-8F92-BA49-9E19-06485C227109}" type="presParOf" srcId="{51C211A1-FE22-8349-B358-EE4421C20DFE}" destId="{76F9A294-8777-8848-848C-4CD1F9805F81}" srcOrd="1" destOrd="0" presId="urn:microsoft.com/office/officeart/2008/layout/LinedList"/>
    <dgm:cxn modelId="{71856E2D-5944-8B40-AF5B-A243F602D53D}" type="presParOf" srcId="{76F9A294-8777-8848-848C-4CD1F9805F81}" destId="{5A160302-CF25-6F43-9F94-AA77490C4088}" srcOrd="0" destOrd="0" presId="urn:microsoft.com/office/officeart/2008/layout/LinedList"/>
    <dgm:cxn modelId="{8EEC55BE-D5D0-3541-9EE0-9DBF13E345A3}" type="presParOf" srcId="{76F9A294-8777-8848-848C-4CD1F9805F81}" destId="{6A63F4B4-2336-304C-AE17-354B81D2D718}" srcOrd="1" destOrd="0" presId="urn:microsoft.com/office/officeart/2008/layout/LinedList"/>
    <dgm:cxn modelId="{453C104E-0510-F64E-923C-FA5A2EBADD90}" type="presParOf" srcId="{51C211A1-FE22-8349-B358-EE4421C20DFE}" destId="{694C233C-4532-8B4C-93C0-5CE1FF0AE39B}" srcOrd="2" destOrd="0" presId="urn:microsoft.com/office/officeart/2008/layout/LinedList"/>
    <dgm:cxn modelId="{E8F11ED8-9EE8-E74C-AAE8-FE645AA2F2A5}" type="presParOf" srcId="{51C211A1-FE22-8349-B358-EE4421C20DFE}" destId="{A470739D-059F-C54D-9557-970BF8E9F513}" srcOrd="3" destOrd="0" presId="urn:microsoft.com/office/officeart/2008/layout/LinedList"/>
    <dgm:cxn modelId="{28E0AC32-8AEC-2C47-AFC8-E3FE3D4F626E}" type="presParOf" srcId="{A470739D-059F-C54D-9557-970BF8E9F513}" destId="{68C9B68D-F509-3E4E-8A86-6FA49A3613A7}" srcOrd="0" destOrd="0" presId="urn:microsoft.com/office/officeart/2008/layout/LinedList"/>
    <dgm:cxn modelId="{FD7D7F7A-A4A2-1F43-92D9-CF093C2240C9}" type="presParOf" srcId="{A470739D-059F-C54D-9557-970BF8E9F513}" destId="{CE4A168E-57EB-9344-84B7-69F24856FEB0}" srcOrd="1" destOrd="0" presId="urn:microsoft.com/office/officeart/2008/layout/LinedList"/>
    <dgm:cxn modelId="{3EB3E578-4B93-6144-AADB-24B0DB3FACB0}" type="presParOf" srcId="{51C211A1-FE22-8349-B358-EE4421C20DFE}" destId="{0A389150-9FE6-0742-A010-D18957F4F8E4}" srcOrd="4" destOrd="0" presId="urn:microsoft.com/office/officeart/2008/layout/LinedList"/>
    <dgm:cxn modelId="{BADDAE93-DFF0-CA49-99F8-32FB619C722F}" type="presParOf" srcId="{51C211A1-FE22-8349-B358-EE4421C20DFE}" destId="{08913434-5A2A-7444-9701-468CF49CDDDC}" srcOrd="5" destOrd="0" presId="urn:microsoft.com/office/officeart/2008/layout/LinedList"/>
    <dgm:cxn modelId="{D5438DDA-4E34-C340-8821-A247D3BC1388}" type="presParOf" srcId="{08913434-5A2A-7444-9701-468CF49CDDDC}" destId="{BB958048-4A5A-CD45-A8C0-95A0FEBC34FE}" srcOrd="0" destOrd="0" presId="urn:microsoft.com/office/officeart/2008/layout/LinedList"/>
    <dgm:cxn modelId="{C37E1268-23C2-9E4A-BD7B-40523EB5574D}" type="presParOf" srcId="{08913434-5A2A-7444-9701-468CF49CDDDC}" destId="{1FB9C596-219D-BF4D-A8A4-C84FE745E1F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8435051-9F71-F74E-BC52-BB8F091B7DA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E8ADAB1-9DE8-6348-A550-CE48A9D1912A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29.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Aktualizacja i dostosowanie regulacji wewnętrznych dotyczących równego traktowania, wynagradzania, ochrony sygnalistów i innych do zmian wynikających </a:t>
          </a:r>
          <a:b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z przepisów prawa</a:t>
          </a:r>
        </a:p>
      </dgm:t>
    </dgm:pt>
    <dgm:pt modelId="{6AFFFFB4-5584-3743-A4B4-E010495E7B18}" type="parTrans" cxnId="{1F2A7F2D-46CE-1D40-985A-D4631F5E219D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E633C6-0538-5A44-A526-EA5E1957EF46}" type="sibTrans" cxnId="{1F2A7F2D-46CE-1D40-985A-D4631F5E219D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0A9485-E8D9-A145-B480-4B14D3168A73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30.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Szkolenie dotyczące znajomości procedur Wewnętrznej Polityki Antydyskryminacyjnej obowiązkowe dla każdego nowego pracownika/</a:t>
          </a:r>
          <a:r>
            <a:rPr lang="pl-PL" sz="1600" dirty="0" err="1">
              <a:latin typeface="Arial" panose="020B0604020202020204" pitchFamily="34" charset="0"/>
              <a:cs typeface="Arial" panose="020B0604020202020204" pitchFamily="34" charset="0"/>
            </a:rPr>
            <a:t>cy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, uczestnika/</a:t>
          </a:r>
          <a:r>
            <a:rPr lang="pl-PL" sz="1600" dirty="0" err="1">
              <a:latin typeface="Arial" panose="020B0604020202020204" pitchFamily="34" charset="0"/>
              <a:cs typeface="Arial" panose="020B0604020202020204" pitchFamily="34" charset="0"/>
            </a:rPr>
            <a:t>czki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 Szkoły Doktorskiej i studenta/ki po rozpoczęciu pracy/studiów oraz dla wszystkich członków gremiów wymienionych w WPA po objęciu funkcji</a:t>
          </a:r>
        </a:p>
      </dgm:t>
    </dgm:pt>
    <dgm:pt modelId="{1147B555-8F53-C84D-AB20-04D6659A94E5}" type="parTrans" cxnId="{58447398-851F-6B49-B459-65DA67BBA61E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1C4BB9-35B7-2B49-B899-BE6AF76511A1}" type="sibTrans" cxnId="{58447398-851F-6B49-B459-65DA67BBA61E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D16278-5258-D440-A978-0DEC35A00BF9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31.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Szkolenia z zakresu równego traktowania, przeciwdziałania </a:t>
          </a:r>
          <a:r>
            <a:rPr lang="pl-PL" sz="1600" dirty="0" err="1">
              <a:latin typeface="Arial" panose="020B0604020202020204" pitchFamily="34" charset="0"/>
              <a:cs typeface="Arial" panose="020B0604020202020204" pitchFamily="34" charset="0"/>
            </a:rPr>
            <a:t>mobbingowi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 i dyskryminacji oraz kompetencji miękkich dla kadry kierowniczej oraz członków gremiów związanych z przeciwdziałaniem wymienionym zjawiskom</a:t>
          </a:r>
        </a:p>
      </dgm:t>
    </dgm:pt>
    <dgm:pt modelId="{9C16E9B0-2B34-F54C-89C5-FE86FF3C973A}" type="parTrans" cxnId="{4AC002E2-1941-0C4A-94CC-4D3AC8643773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A853E9-0434-0F41-AAFB-FFAEB3C0D720}" type="sibTrans" cxnId="{4AC002E2-1941-0C4A-94CC-4D3AC8643773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AB46A3-3D06-D945-9834-BC51572492AA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32.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Szkolenia z zakresu równego traktowania, przeciwdziałania przemocy ze względu na płeć, radzenia sobie w sytuacji doświadczenia przemocy, przeciwdziałania wszelkim zjawiskom patologicznym dla osób zatrudnionych i uczących się.</a:t>
          </a:r>
        </a:p>
      </dgm:t>
    </dgm:pt>
    <dgm:pt modelId="{87A087DA-B9B2-C140-953A-31B385CDD2CC}" type="parTrans" cxnId="{FDEDACA1-325E-344F-B15E-20EF84ECD4EB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637DBB-5A5B-5746-A4C2-876D369F563D}" type="sibTrans" cxnId="{FDEDACA1-325E-344F-B15E-20EF84ECD4EB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97FBBA-A58B-AD42-B913-EC48FA6B80BB}" type="pres">
      <dgm:prSet presAssocID="{D8435051-9F71-F74E-BC52-BB8F091B7DA1}" presName="vert0" presStyleCnt="0">
        <dgm:presLayoutVars>
          <dgm:dir/>
          <dgm:animOne val="branch"/>
          <dgm:animLvl val="lvl"/>
        </dgm:presLayoutVars>
      </dgm:prSet>
      <dgm:spPr/>
    </dgm:pt>
    <dgm:pt modelId="{03BB2A45-05EA-6E42-A55C-C52E17F28975}" type="pres">
      <dgm:prSet presAssocID="{DE8ADAB1-9DE8-6348-A550-CE48A9D1912A}" presName="thickLine" presStyleLbl="alignNode1" presStyleIdx="0" presStyleCnt="4"/>
      <dgm:spPr/>
    </dgm:pt>
    <dgm:pt modelId="{A25A9199-8BEE-4F45-A033-759B1FF321B5}" type="pres">
      <dgm:prSet presAssocID="{DE8ADAB1-9DE8-6348-A550-CE48A9D1912A}" presName="horz1" presStyleCnt="0"/>
      <dgm:spPr/>
    </dgm:pt>
    <dgm:pt modelId="{312D94BD-3ACB-B748-AA04-C2C7FAE25E7C}" type="pres">
      <dgm:prSet presAssocID="{DE8ADAB1-9DE8-6348-A550-CE48A9D1912A}" presName="tx1" presStyleLbl="revTx" presStyleIdx="0" presStyleCnt="4"/>
      <dgm:spPr/>
    </dgm:pt>
    <dgm:pt modelId="{ED4E1CC4-5DA6-7E42-AF91-8C033277C523}" type="pres">
      <dgm:prSet presAssocID="{DE8ADAB1-9DE8-6348-A550-CE48A9D1912A}" presName="vert1" presStyleCnt="0"/>
      <dgm:spPr/>
    </dgm:pt>
    <dgm:pt modelId="{8CF36C28-97CC-DD42-94B5-338F0F4CC9E8}" type="pres">
      <dgm:prSet presAssocID="{830A9485-E8D9-A145-B480-4B14D3168A73}" presName="thickLine" presStyleLbl="alignNode1" presStyleIdx="1" presStyleCnt="4"/>
      <dgm:spPr/>
    </dgm:pt>
    <dgm:pt modelId="{AB14F765-7629-D245-BC01-B950E9B9399B}" type="pres">
      <dgm:prSet presAssocID="{830A9485-E8D9-A145-B480-4B14D3168A73}" presName="horz1" presStyleCnt="0"/>
      <dgm:spPr/>
    </dgm:pt>
    <dgm:pt modelId="{23428E22-28C2-FE4A-AA3F-4DDF68CB6D9F}" type="pres">
      <dgm:prSet presAssocID="{830A9485-E8D9-A145-B480-4B14D3168A73}" presName="tx1" presStyleLbl="revTx" presStyleIdx="1" presStyleCnt="4"/>
      <dgm:spPr/>
    </dgm:pt>
    <dgm:pt modelId="{F5F0E5E7-61F9-134D-BF6C-B25DFE0AECE2}" type="pres">
      <dgm:prSet presAssocID="{830A9485-E8D9-A145-B480-4B14D3168A73}" presName="vert1" presStyleCnt="0"/>
      <dgm:spPr/>
    </dgm:pt>
    <dgm:pt modelId="{7BA7C6B7-E4D9-AD44-9F5D-C61E2C681F37}" type="pres">
      <dgm:prSet presAssocID="{0BD16278-5258-D440-A978-0DEC35A00BF9}" presName="thickLine" presStyleLbl="alignNode1" presStyleIdx="2" presStyleCnt="4"/>
      <dgm:spPr/>
    </dgm:pt>
    <dgm:pt modelId="{7CC4540E-055A-3746-B56E-C68FBB28860B}" type="pres">
      <dgm:prSet presAssocID="{0BD16278-5258-D440-A978-0DEC35A00BF9}" presName="horz1" presStyleCnt="0"/>
      <dgm:spPr/>
    </dgm:pt>
    <dgm:pt modelId="{0F7BC146-4F61-C343-B705-D1BCD417784F}" type="pres">
      <dgm:prSet presAssocID="{0BD16278-5258-D440-A978-0DEC35A00BF9}" presName="tx1" presStyleLbl="revTx" presStyleIdx="2" presStyleCnt="4"/>
      <dgm:spPr/>
    </dgm:pt>
    <dgm:pt modelId="{57652FD8-53F0-EA45-8255-269751BD57D0}" type="pres">
      <dgm:prSet presAssocID="{0BD16278-5258-D440-A978-0DEC35A00BF9}" presName="vert1" presStyleCnt="0"/>
      <dgm:spPr/>
    </dgm:pt>
    <dgm:pt modelId="{AE8C984B-A281-CC4E-8F0B-1B8DAFBCB473}" type="pres">
      <dgm:prSet presAssocID="{EDAB46A3-3D06-D945-9834-BC51572492AA}" presName="thickLine" presStyleLbl="alignNode1" presStyleIdx="3" presStyleCnt="4"/>
      <dgm:spPr/>
    </dgm:pt>
    <dgm:pt modelId="{5BC5C92D-3B49-E240-B9DE-0D4AF8CDA822}" type="pres">
      <dgm:prSet presAssocID="{EDAB46A3-3D06-D945-9834-BC51572492AA}" presName="horz1" presStyleCnt="0"/>
      <dgm:spPr/>
    </dgm:pt>
    <dgm:pt modelId="{882E62DD-E965-354B-9E20-F74191A095EE}" type="pres">
      <dgm:prSet presAssocID="{EDAB46A3-3D06-D945-9834-BC51572492AA}" presName="tx1" presStyleLbl="revTx" presStyleIdx="3" presStyleCnt="4"/>
      <dgm:spPr/>
    </dgm:pt>
    <dgm:pt modelId="{452C009A-4699-774F-8D1F-860AE72A4816}" type="pres">
      <dgm:prSet presAssocID="{EDAB46A3-3D06-D945-9834-BC51572492AA}" presName="vert1" presStyleCnt="0"/>
      <dgm:spPr/>
    </dgm:pt>
  </dgm:ptLst>
  <dgm:cxnLst>
    <dgm:cxn modelId="{1FE88501-F3A6-4C43-AF2D-901E97E4BA1A}" type="presOf" srcId="{DE8ADAB1-9DE8-6348-A550-CE48A9D1912A}" destId="{312D94BD-3ACB-B748-AA04-C2C7FAE25E7C}" srcOrd="0" destOrd="0" presId="urn:microsoft.com/office/officeart/2008/layout/LinedList"/>
    <dgm:cxn modelId="{B191411B-6CAD-954B-861A-A481FF16D1CF}" type="presOf" srcId="{EDAB46A3-3D06-D945-9834-BC51572492AA}" destId="{882E62DD-E965-354B-9E20-F74191A095EE}" srcOrd="0" destOrd="0" presId="urn:microsoft.com/office/officeart/2008/layout/LinedList"/>
    <dgm:cxn modelId="{50AD8328-D890-0D4B-B46E-AB23AA55BABB}" type="presOf" srcId="{0BD16278-5258-D440-A978-0DEC35A00BF9}" destId="{0F7BC146-4F61-C343-B705-D1BCD417784F}" srcOrd="0" destOrd="0" presId="urn:microsoft.com/office/officeart/2008/layout/LinedList"/>
    <dgm:cxn modelId="{1F2A7F2D-46CE-1D40-985A-D4631F5E219D}" srcId="{D8435051-9F71-F74E-BC52-BB8F091B7DA1}" destId="{DE8ADAB1-9DE8-6348-A550-CE48A9D1912A}" srcOrd="0" destOrd="0" parTransId="{6AFFFFB4-5584-3743-A4B4-E010495E7B18}" sibTransId="{F0E633C6-0538-5A44-A526-EA5E1957EF46}"/>
    <dgm:cxn modelId="{58447398-851F-6B49-B459-65DA67BBA61E}" srcId="{D8435051-9F71-F74E-BC52-BB8F091B7DA1}" destId="{830A9485-E8D9-A145-B480-4B14D3168A73}" srcOrd="1" destOrd="0" parTransId="{1147B555-8F53-C84D-AB20-04D6659A94E5}" sibTransId="{C41C4BB9-35B7-2B49-B899-BE6AF76511A1}"/>
    <dgm:cxn modelId="{FDEDACA1-325E-344F-B15E-20EF84ECD4EB}" srcId="{D8435051-9F71-F74E-BC52-BB8F091B7DA1}" destId="{EDAB46A3-3D06-D945-9834-BC51572492AA}" srcOrd="3" destOrd="0" parTransId="{87A087DA-B9B2-C140-953A-31B385CDD2CC}" sibTransId="{6C637DBB-5A5B-5746-A4C2-876D369F563D}"/>
    <dgm:cxn modelId="{3DD65EA5-3D61-9D48-8D30-EC9CEED836D8}" type="presOf" srcId="{D8435051-9F71-F74E-BC52-BB8F091B7DA1}" destId="{9897FBBA-A58B-AD42-B913-EC48FA6B80BB}" srcOrd="0" destOrd="0" presId="urn:microsoft.com/office/officeart/2008/layout/LinedList"/>
    <dgm:cxn modelId="{1C1181AD-E024-8046-A712-C5811A0927E1}" type="presOf" srcId="{830A9485-E8D9-A145-B480-4B14D3168A73}" destId="{23428E22-28C2-FE4A-AA3F-4DDF68CB6D9F}" srcOrd="0" destOrd="0" presId="urn:microsoft.com/office/officeart/2008/layout/LinedList"/>
    <dgm:cxn modelId="{4AC002E2-1941-0C4A-94CC-4D3AC8643773}" srcId="{D8435051-9F71-F74E-BC52-BB8F091B7DA1}" destId="{0BD16278-5258-D440-A978-0DEC35A00BF9}" srcOrd="2" destOrd="0" parTransId="{9C16E9B0-2B34-F54C-89C5-FE86FF3C973A}" sibTransId="{85A853E9-0434-0F41-AAFB-FFAEB3C0D720}"/>
    <dgm:cxn modelId="{9FFCAA2E-F87C-2143-B194-752688A0840C}" type="presParOf" srcId="{9897FBBA-A58B-AD42-B913-EC48FA6B80BB}" destId="{03BB2A45-05EA-6E42-A55C-C52E17F28975}" srcOrd="0" destOrd="0" presId="urn:microsoft.com/office/officeart/2008/layout/LinedList"/>
    <dgm:cxn modelId="{1A6D2E83-9F2B-514B-83CE-CA631571BE6F}" type="presParOf" srcId="{9897FBBA-A58B-AD42-B913-EC48FA6B80BB}" destId="{A25A9199-8BEE-4F45-A033-759B1FF321B5}" srcOrd="1" destOrd="0" presId="urn:microsoft.com/office/officeart/2008/layout/LinedList"/>
    <dgm:cxn modelId="{66FA514C-7A59-B049-9742-0BF511D38609}" type="presParOf" srcId="{A25A9199-8BEE-4F45-A033-759B1FF321B5}" destId="{312D94BD-3ACB-B748-AA04-C2C7FAE25E7C}" srcOrd="0" destOrd="0" presId="urn:microsoft.com/office/officeart/2008/layout/LinedList"/>
    <dgm:cxn modelId="{6D300219-E5E2-2341-B9B6-EAF75605E39F}" type="presParOf" srcId="{A25A9199-8BEE-4F45-A033-759B1FF321B5}" destId="{ED4E1CC4-5DA6-7E42-AF91-8C033277C523}" srcOrd="1" destOrd="0" presId="urn:microsoft.com/office/officeart/2008/layout/LinedList"/>
    <dgm:cxn modelId="{6916B7C0-C74C-444E-8ED6-17688D6551D6}" type="presParOf" srcId="{9897FBBA-A58B-AD42-B913-EC48FA6B80BB}" destId="{8CF36C28-97CC-DD42-94B5-338F0F4CC9E8}" srcOrd="2" destOrd="0" presId="urn:microsoft.com/office/officeart/2008/layout/LinedList"/>
    <dgm:cxn modelId="{7E68BF6E-C339-2C41-B94C-0B6AEE639071}" type="presParOf" srcId="{9897FBBA-A58B-AD42-B913-EC48FA6B80BB}" destId="{AB14F765-7629-D245-BC01-B950E9B9399B}" srcOrd="3" destOrd="0" presId="urn:microsoft.com/office/officeart/2008/layout/LinedList"/>
    <dgm:cxn modelId="{23DCE6DF-0B5F-E14C-A89E-9A6688F41F45}" type="presParOf" srcId="{AB14F765-7629-D245-BC01-B950E9B9399B}" destId="{23428E22-28C2-FE4A-AA3F-4DDF68CB6D9F}" srcOrd="0" destOrd="0" presId="urn:microsoft.com/office/officeart/2008/layout/LinedList"/>
    <dgm:cxn modelId="{6249DC63-A221-BC4F-B7D9-BDE6C3922555}" type="presParOf" srcId="{AB14F765-7629-D245-BC01-B950E9B9399B}" destId="{F5F0E5E7-61F9-134D-BF6C-B25DFE0AECE2}" srcOrd="1" destOrd="0" presId="urn:microsoft.com/office/officeart/2008/layout/LinedList"/>
    <dgm:cxn modelId="{A26A0DF6-39F3-B14D-A8C0-228DBB626AFA}" type="presParOf" srcId="{9897FBBA-A58B-AD42-B913-EC48FA6B80BB}" destId="{7BA7C6B7-E4D9-AD44-9F5D-C61E2C681F37}" srcOrd="4" destOrd="0" presId="urn:microsoft.com/office/officeart/2008/layout/LinedList"/>
    <dgm:cxn modelId="{7C404D39-C3D1-2A48-8F9B-DC1829834EE2}" type="presParOf" srcId="{9897FBBA-A58B-AD42-B913-EC48FA6B80BB}" destId="{7CC4540E-055A-3746-B56E-C68FBB28860B}" srcOrd="5" destOrd="0" presId="urn:microsoft.com/office/officeart/2008/layout/LinedList"/>
    <dgm:cxn modelId="{6D8ADF27-8CFD-D04B-ADD2-898AC3DE1E8D}" type="presParOf" srcId="{7CC4540E-055A-3746-B56E-C68FBB28860B}" destId="{0F7BC146-4F61-C343-B705-D1BCD417784F}" srcOrd="0" destOrd="0" presId="urn:microsoft.com/office/officeart/2008/layout/LinedList"/>
    <dgm:cxn modelId="{DD31E03C-A02E-ED4B-ADB6-A50F6451C077}" type="presParOf" srcId="{7CC4540E-055A-3746-B56E-C68FBB28860B}" destId="{57652FD8-53F0-EA45-8255-269751BD57D0}" srcOrd="1" destOrd="0" presId="urn:microsoft.com/office/officeart/2008/layout/LinedList"/>
    <dgm:cxn modelId="{5875A8B6-4E55-6E4A-89F2-783251C4B050}" type="presParOf" srcId="{9897FBBA-A58B-AD42-B913-EC48FA6B80BB}" destId="{AE8C984B-A281-CC4E-8F0B-1B8DAFBCB473}" srcOrd="6" destOrd="0" presId="urn:microsoft.com/office/officeart/2008/layout/LinedList"/>
    <dgm:cxn modelId="{F51E344A-CF42-B941-866C-D1224E72EF0F}" type="presParOf" srcId="{9897FBBA-A58B-AD42-B913-EC48FA6B80BB}" destId="{5BC5C92D-3B49-E240-B9DE-0D4AF8CDA822}" srcOrd="7" destOrd="0" presId="urn:microsoft.com/office/officeart/2008/layout/LinedList"/>
    <dgm:cxn modelId="{2CEFD6C8-83B2-FF45-BC07-46C7FE56A918}" type="presParOf" srcId="{5BC5C92D-3B49-E240-B9DE-0D4AF8CDA822}" destId="{882E62DD-E965-354B-9E20-F74191A095EE}" srcOrd="0" destOrd="0" presId="urn:microsoft.com/office/officeart/2008/layout/LinedList"/>
    <dgm:cxn modelId="{BBE241B6-E693-2D46-823C-48D3BFCD0E9A}" type="presParOf" srcId="{5BC5C92D-3B49-E240-B9DE-0D4AF8CDA822}" destId="{452C009A-4699-774F-8D1F-860AE72A481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6DE8FA-9E73-4136-8A8F-C4C4AA674420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0C846CC-A7B9-4237-9AC0-540ED2F37B3D}">
      <dgm:prSet custT="1"/>
      <dgm:spPr/>
      <dgm:t>
        <a:bodyPr/>
        <a:lstStyle/>
        <a:p>
          <a:pPr algn="just"/>
          <a:r>
            <a:rPr lang="pl-PL" sz="1600" b="1" i="0" dirty="0">
              <a:latin typeface="Arial" panose="020B0604020202020204" pitchFamily="34" charset="0"/>
              <a:cs typeface="Arial" panose="020B0604020202020204" pitchFamily="34" charset="0"/>
            </a:rPr>
            <a:t>Zgodnie z zasadami programu Horyzont Europa wnioskodawcy oraz beneficjenci z państw członkowskich UE oraz krajów stowarzyszonych, składając wniosek grantowy w portalu </a:t>
          </a:r>
          <a:r>
            <a:rPr lang="pl-PL" sz="1600" b="1" i="1" dirty="0">
              <a:latin typeface="Arial" panose="020B0604020202020204" pitchFamily="34" charset="0"/>
              <a:cs typeface="Arial" panose="020B0604020202020204" pitchFamily="34" charset="0"/>
            </a:rPr>
            <a:t>EU </a:t>
          </a:r>
          <a:r>
            <a:rPr lang="pl-PL" sz="1600" b="1" i="1" dirty="0" err="1">
              <a:latin typeface="Arial" panose="020B0604020202020204" pitchFamily="34" charset="0"/>
              <a:cs typeface="Arial" panose="020B0604020202020204" pitchFamily="34" charset="0"/>
            </a:rPr>
            <a:t>Funding</a:t>
          </a:r>
          <a:r>
            <a:rPr lang="pl-PL" sz="1600" b="1" i="1" dirty="0">
              <a:latin typeface="Arial" panose="020B0604020202020204" pitchFamily="34" charset="0"/>
              <a:cs typeface="Arial" panose="020B0604020202020204" pitchFamily="34" charset="0"/>
            </a:rPr>
            <a:t> &amp; </a:t>
          </a:r>
          <a:r>
            <a:rPr lang="pl-PL" sz="1600" b="1" i="1" dirty="0" err="1">
              <a:latin typeface="Arial" panose="020B0604020202020204" pitchFamily="34" charset="0"/>
              <a:cs typeface="Arial" panose="020B0604020202020204" pitchFamily="34" charset="0"/>
            </a:rPr>
            <a:t>Tenders</a:t>
          </a:r>
          <a:r>
            <a:rPr lang="pl-PL" sz="1600" b="1" i="0" dirty="0">
              <a:latin typeface="Arial" panose="020B0604020202020204" pitchFamily="34" charset="0"/>
              <a:cs typeface="Arial" panose="020B0604020202020204" pitchFamily="34" charset="0"/>
            </a:rPr>
            <a:t>, </a:t>
          </a:r>
          <a:r>
            <a:rPr lang="pl-PL" sz="1600" b="1" i="0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muszą posiadać wdrożony Plan Równości Płci (GEP). </a:t>
          </a:r>
          <a:endParaRPr lang="en-US" sz="1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8F3ABF-500D-454E-BB63-1217C23D6F16}" type="parTrans" cxnId="{F04F6769-3C66-40D8-8A43-8F0AFB9BE51E}">
      <dgm:prSet/>
      <dgm:spPr/>
      <dgm:t>
        <a:bodyPr/>
        <a:lstStyle/>
        <a:p>
          <a:endParaRPr lang="en-US"/>
        </a:p>
      </dgm:t>
    </dgm:pt>
    <dgm:pt modelId="{4C9B3C57-9FD8-4D24-9B7B-6AFE5D52FBB9}" type="sibTrans" cxnId="{F04F6769-3C66-40D8-8A43-8F0AFB9BE51E}">
      <dgm:prSet/>
      <dgm:spPr/>
      <dgm:t>
        <a:bodyPr/>
        <a:lstStyle/>
        <a:p>
          <a:endParaRPr lang="en-US"/>
        </a:p>
      </dgm:t>
    </dgm:pt>
    <dgm:pt modelId="{CE51A127-C044-4687-80B2-7D642974E26D}">
      <dgm:prSet custT="1"/>
      <dgm:spPr/>
      <dgm:t>
        <a:bodyPr/>
        <a:lstStyle/>
        <a:p>
          <a:pPr algn="just"/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GEP jest </a:t>
          </a:r>
          <a:r>
            <a:rPr lang="pl-PL" sz="16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obowiązkowy</a:t>
          </a:r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 dla: p</a:t>
          </a:r>
          <a:r>
            <a:rPr lang="pl-PL" sz="1600" b="1" i="0" dirty="0">
              <a:latin typeface="Arial" panose="020B0604020202020204" pitchFamily="34" charset="0"/>
              <a:cs typeface="Arial" panose="020B0604020202020204" pitchFamily="34" charset="0"/>
            </a:rPr>
            <a:t>odmiotów publicznych </a:t>
          </a:r>
          <a:r>
            <a:rPr lang="pl-PL" sz="1600" b="1" i="1" dirty="0">
              <a:latin typeface="Arial" panose="020B0604020202020204" pitchFamily="34" charset="0"/>
              <a:cs typeface="Arial" panose="020B0604020202020204" pitchFamily="34" charset="0"/>
            </a:rPr>
            <a:t>(public </a:t>
          </a:r>
          <a:r>
            <a:rPr lang="pl-PL" sz="1600" b="1" i="1" dirty="0" err="1">
              <a:latin typeface="Arial" panose="020B0604020202020204" pitchFamily="34" charset="0"/>
              <a:cs typeface="Arial" panose="020B0604020202020204" pitchFamily="34" charset="0"/>
            </a:rPr>
            <a:t>bodies</a:t>
          </a:r>
          <a:r>
            <a:rPr lang="pl-PL" sz="1600" b="1" i="1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pl-PL" sz="1600" b="1" i="0" dirty="0">
              <a:latin typeface="Arial" panose="020B0604020202020204" pitchFamily="34" charset="0"/>
              <a:cs typeface="Arial" panose="020B0604020202020204" pitchFamily="34" charset="0"/>
            </a:rPr>
            <a:t>instytucji naukowych </a:t>
          </a:r>
          <a:r>
            <a:rPr lang="pl-PL" sz="1600" b="1" i="1" dirty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pl-PL" sz="1600" b="1" i="1" dirty="0" err="1">
              <a:latin typeface="Arial" panose="020B0604020202020204" pitchFamily="34" charset="0"/>
              <a:cs typeface="Arial" panose="020B0604020202020204" pitchFamily="34" charset="0"/>
            </a:rPr>
            <a:t>research</a:t>
          </a:r>
          <a:r>
            <a:rPr lang="pl-PL" sz="1600" b="1" i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b="1" i="1" dirty="0" err="1">
              <a:latin typeface="Arial" panose="020B0604020202020204" pitchFamily="34" charset="0"/>
              <a:cs typeface="Arial" panose="020B0604020202020204" pitchFamily="34" charset="0"/>
            </a:rPr>
            <a:t>organizations</a:t>
          </a:r>
          <a:r>
            <a:rPr lang="pl-PL" sz="1600" b="1" i="1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pl-PL" sz="16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</a:t>
          </a:r>
          <a:r>
            <a:rPr lang="pl-PL" sz="1600" b="1" i="0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czelni </a:t>
          </a:r>
          <a:r>
            <a:rPr lang="pl-PL" sz="16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pl-PL" sz="1600" b="1" i="1" u="sng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higher</a:t>
          </a:r>
          <a:r>
            <a:rPr lang="pl-PL" sz="16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b="1" i="1" u="sng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education</a:t>
          </a:r>
          <a:r>
            <a:rPr lang="pl-PL" sz="16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b="1" i="1" u="sng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establishments</a:t>
          </a:r>
          <a:r>
            <a:rPr lang="pl-PL" sz="16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  <a:r>
            <a:rPr lang="pl-PL" sz="1600" b="1" i="0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1600" b="1" u="sng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307189-9372-463B-9728-023760F9776F}" type="parTrans" cxnId="{2934828B-5F8E-4BFD-80EF-4283574CF30A}">
      <dgm:prSet/>
      <dgm:spPr/>
      <dgm:t>
        <a:bodyPr/>
        <a:lstStyle/>
        <a:p>
          <a:endParaRPr lang="en-US"/>
        </a:p>
      </dgm:t>
    </dgm:pt>
    <dgm:pt modelId="{94726796-48EF-48F4-9F9A-7150456BF40C}" type="sibTrans" cxnId="{2934828B-5F8E-4BFD-80EF-4283574CF30A}">
      <dgm:prSet/>
      <dgm:spPr/>
      <dgm:t>
        <a:bodyPr/>
        <a:lstStyle/>
        <a:p>
          <a:endParaRPr lang="en-US"/>
        </a:p>
      </dgm:t>
    </dgm:pt>
    <dgm:pt modelId="{F155AE39-4F92-4003-B6F5-DBED9CB6CDBA}">
      <dgm:prSet custT="1"/>
      <dgm:spPr/>
      <dgm:t>
        <a:bodyPr/>
        <a:lstStyle/>
        <a:p>
          <a:pPr algn="just"/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KE może weryfikować posiadanie GEP oraz spełnianie kryteriów obowiązkowych na każdym etapie realizacji projektu (również w okresie audytu). </a:t>
          </a:r>
          <a:r>
            <a:rPr lang="pl-PL" sz="16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Brak GEP </a:t>
          </a:r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lub jego niedostosowanie do wymagań KE może skutkować </a:t>
          </a:r>
          <a:r>
            <a:rPr lang="pl-PL" sz="16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rozwiązaniem umowy o finansowanie</a:t>
          </a:r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, a co za tym idzie koniecznością </a:t>
          </a:r>
          <a:r>
            <a:rPr lang="pl-PL" sz="16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zwrotu pozyskanych środków</a:t>
          </a:r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1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D61775-1543-4CD4-88DE-8042A3840CA4}" type="parTrans" cxnId="{ED03171A-06FB-4D76-9EBE-FC35F954DC33}">
      <dgm:prSet/>
      <dgm:spPr/>
      <dgm:t>
        <a:bodyPr/>
        <a:lstStyle/>
        <a:p>
          <a:endParaRPr lang="en-US"/>
        </a:p>
      </dgm:t>
    </dgm:pt>
    <dgm:pt modelId="{06FC2CCA-3B8C-4255-9773-9F7665D80076}" type="sibTrans" cxnId="{ED03171A-06FB-4D76-9EBE-FC35F954DC33}">
      <dgm:prSet/>
      <dgm:spPr/>
      <dgm:t>
        <a:bodyPr/>
        <a:lstStyle/>
        <a:p>
          <a:endParaRPr lang="en-US"/>
        </a:p>
      </dgm:t>
    </dgm:pt>
    <dgm:pt modelId="{58688191-5C02-45D2-8AED-D7408DDD495B}">
      <dgm:prSet custT="1"/>
      <dgm:spPr/>
      <dgm:t>
        <a:bodyPr/>
        <a:lstStyle/>
        <a:p>
          <a:pPr algn="just"/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Inne </a:t>
          </a:r>
          <a:r>
            <a:rPr lang="pl-PL" sz="16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bardzo ważne </a:t>
          </a:r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korzyści to m. in.: poprawa wizerunku, atmosfery i dobrostanu pracowników: większa motywacja i satysfakcja, poczucie bezpieczeństwa, mniej konfliktów i więcej współpracy.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077223-8E10-483C-8CB9-80CB53255CE2}" type="parTrans" cxnId="{CCC13B37-C36B-4C5D-8AD3-F63A02F2B654}">
      <dgm:prSet/>
      <dgm:spPr/>
      <dgm:t>
        <a:bodyPr/>
        <a:lstStyle/>
        <a:p>
          <a:endParaRPr lang="en-US"/>
        </a:p>
      </dgm:t>
    </dgm:pt>
    <dgm:pt modelId="{65E0F8F7-7050-449D-8E84-76706227E055}" type="sibTrans" cxnId="{CCC13B37-C36B-4C5D-8AD3-F63A02F2B654}">
      <dgm:prSet/>
      <dgm:spPr/>
      <dgm:t>
        <a:bodyPr/>
        <a:lstStyle/>
        <a:p>
          <a:endParaRPr lang="en-US"/>
        </a:p>
      </dgm:t>
    </dgm:pt>
    <dgm:pt modelId="{3D7247EC-5A7F-E545-9815-3DF925A44F27}" type="pres">
      <dgm:prSet presAssocID="{616DE8FA-9E73-4136-8A8F-C4C4AA674420}" presName="linear" presStyleCnt="0">
        <dgm:presLayoutVars>
          <dgm:animLvl val="lvl"/>
          <dgm:resizeHandles val="exact"/>
        </dgm:presLayoutVars>
      </dgm:prSet>
      <dgm:spPr/>
    </dgm:pt>
    <dgm:pt modelId="{51F3684D-BA2C-8E46-B018-553D7BE6B231}" type="pres">
      <dgm:prSet presAssocID="{90C846CC-A7B9-4237-9AC0-540ED2F37B3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D7453A0-47BA-8347-8343-0124D121D195}" type="pres">
      <dgm:prSet presAssocID="{4C9B3C57-9FD8-4D24-9B7B-6AFE5D52FBB9}" presName="spacer" presStyleCnt="0"/>
      <dgm:spPr/>
    </dgm:pt>
    <dgm:pt modelId="{D48C0A13-D47A-8446-8D72-2AB2D4128459}" type="pres">
      <dgm:prSet presAssocID="{CE51A127-C044-4687-80B2-7D642974E26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2C37090-71EE-FD42-BB75-DC74C9DCFF87}" type="pres">
      <dgm:prSet presAssocID="{94726796-48EF-48F4-9F9A-7150456BF40C}" presName="spacer" presStyleCnt="0"/>
      <dgm:spPr/>
    </dgm:pt>
    <dgm:pt modelId="{4A8AF622-5804-6E46-ABB2-975D6D3DEBF0}" type="pres">
      <dgm:prSet presAssocID="{F155AE39-4F92-4003-B6F5-DBED9CB6CDB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B940122-E292-2944-9EBD-E161C344C353}" type="pres">
      <dgm:prSet presAssocID="{06FC2CCA-3B8C-4255-9773-9F7665D80076}" presName="spacer" presStyleCnt="0"/>
      <dgm:spPr/>
    </dgm:pt>
    <dgm:pt modelId="{6DF1578D-39C1-0144-B41B-81C7CF801AE9}" type="pres">
      <dgm:prSet presAssocID="{58688191-5C02-45D2-8AED-D7408DDD495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D03171A-06FB-4D76-9EBE-FC35F954DC33}" srcId="{616DE8FA-9E73-4136-8A8F-C4C4AA674420}" destId="{F155AE39-4F92-4003-B6F5-DBED9CB6CDBA}" srcOrd="2" destOrd="0" parTransId="{A3D61775-1543-4CD4-88DE-8042A3840CA4}" sibTransId="{06FC2CCA-3B8C-4255-9773-9F7665D80076}"/>
    <dgm:cxn modelId="{1463C01E-A09E-0344-82DE-64321E3301C0}" type="presOf" srcId="{90C846CC-A7B9-4237-9AC0-540ED2F37B3D}" destId="{51F3684D-BA2C-8E46-B018-553D7BE6B231}" srcOrd="0" destOrd="0" presId="urn:microsoft.com/office/officeart/2005/8/layout/vList2"/>
    <dgm:cxn modelId="{CCC13B37-C36B-4C5D-8AD3-F63A02F2B654}" srcId="{616DE8FA-9E73-4136-8A8F-C4C4AA674420}" destId="{58688191-5C02-45D2-8AED-D7408DDD495B}" srcOrd="3" destOrd="0" parTransId="{93077223-8E10-483C-8CB9-80CB53255CE2}" sibTransId="{65E0F8F7-7050-449D-8E84-76706227E055}"/>
    <dgm:cxn modelId="{F04F6769-3C66-40D8-8A43-8F0AFB9BE51E}" srcId="{616DE8FA-9E73-4136-8A8F-C4C4AA674420}" destId="{90C846CC-A7B9-4237-9AC0-540ED2F37B3D}" srcOrd="0" destOrd="0" parTransId="{AE8F3ABF-500D-454E-BB63-1217C23D6F16}" sibTransId="{4C9B3C57-9FD8-4D24-9B7B-6AFE5D52FBB9}"/>
    <dgm:cxn modelId="{2934828B-5F8E-4BFD-80EF-4283574CF30A}" srcId="{616DE8FA-9E73-4136-8A8F-C4C4AA674420}" destId="{CE51A127-C044-4687-80B2-7D642974E26D}" srcOrd="1" destOrd="0" parTransId="{E7307189-9372-463B-9728-023760F9776F}" sibTransId="{94726796-48EF-48F4-9F9A-7150456BF40C}"/>
    <dgm:cxn modelId="{0770A290-39DC-1C4D-868F-A8766B0739AC}" type="presOf" srcId="{F155AE39-4F92-4003-B6F5-DBED9CB6CDBA}" destId="{4A8AF622-5804-6E46-ABB2-975D6D3DEBF0}" srcOrd="0" destOrd="0" presId="urn:microsoft.com/office/officeart/2005/8/layout/vList2"/>
    <dgm:cxn modelId="{42FC7C9E-B3F0-1A45-869B-C721B6B8AB0D}" type="presOf" srcId="{58688191-5C02-45D2-8AED-D7408DDD495B}" destId="{6DF1578D-39C1-0144-B41B-81C7CF801AE9}" srcOrd="0" destOrd="0" presId="urn:microsoft.com/office/officeart/2005/8/layout/vList2"/>
    <dgm:cxn modelId="{9A4FB2E3-2792-DA4A-BA14-0361F70F8C56}" type="presOf" srcId="{CE51A127-C044-4687-80B2-7D642974E26D}" destId="{D48C0A13-D47A-8446-8D72-2AB2D4128459}" srcOrd="0" destOrd="0" presId="urn:microsoft.com/office/officeart/2005/8/layout/vList2"/>
    <dgm:cxn modelId="{121D88F3-0A66-1B47-9C22-8286733F9B94}" type="presOf" srcId="{616DE8FA-9E73-4136-8A8F-C4C4AA674420}" destId="{3D7247EC-5A7F-E545-9815-3DF925A44F27}" srcOrd="0" destOrd="0" presId="urn:microsoft.com/office/officeart/2005/8/layout/vList2"/>
    <dgm:cxn modelId="{CC90F29B-856B-694C-AEAA-05D4F73712F8}" type="presParOf" srcId="{3D7247EC-5A7F-E545-9815-3DF925A44F27}" destId="{51F3684D-BA2C-8E46-B018-553D7BE6B231}" srcOrd="0" destOrd="0" presId="urn:microsoft.com/office/officeart/2005/8/layout/vList2"/>
    <dgm:cxn modelId="{31E31BB1-660B-B747-B32B-24E71671502F}" type="presParOf" srcId="{3D7247EC-5A7F-E545-9815-3DF925A44F27}" destId="{0D7453A0-47BA-8347-8343-0124D121D195}" srcOrd="1" destOrd="0" presId="urn:microsoft.com/office/officeart/2005/8/layout/vList2"/>
    <dgm:cxn modelId="{795046EC-F180-2F4A-8473-859A8A02F239}" type="presParOf" srcId="{3D7247EC-5A7F-E545-9815-3DF925A44F27}" destId="{D48C0A13-D47A-8446-8D72-2AB2D4128459}" srcOrd="2" destOrd="0" presId="urn:microsoft.com/office/officeart/2005/8/layout/vList2"/>
    <dgm:cxn modelId="{01A49BCF-8A66-8742-A60E-8B452FFC8D7B}" type="presParOf" srcId="{3D7247EC-5A7F-E545-9815-3DF925A44F27}" destId="{92C37090-71EE-FD42-BB75-DC74C9DCFF87}" srcOrd="3" destOrd="0" presId="urn:microsoft.com/office/officeart/2005/8/layout/vList2"/>
    <dgm:cxn modelId="{4C0B4901-39F2-A749-A5AE-F72FFC858DB8}" type="presParOf" srcId="{3D7247EC-5A7F-E545-9815-3DF925A44F27}" destId="{4A8AF622-5804-6E46-ABB2-975D6D3DEBF0}" srcOrd="4" destOrd="0" presId="urn:microsoft.com/office/officeart/2005/8/layout/vList2"/>
    <dgm:cxn modelId="{FF230112-98C1-3743-A3EF-C5CFCF94C738}" type="presParOf" srcId="{3D7247EC-5A7F-E545-9815-3DF925A44F27}" destId="{1B940122-E292-2944-9EBD-E161C344C353}" srcOrd="5" destOrd="0" presId="urn:microsoft.com/office/officeart/2005/8/layout/vList2"/>
    <dgm:cxn modelId="{A458C636-FAC1-8947-86AF-9B18867C42F0}" type="presParOf" srcId="{3D7247EC-5A7F-E545-9815-3DF925A44F27}" destId="{6DF1578D-39C1-0144-B41B-81C7CF801AE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EE01B7-C709-477C-B2CD-D253A43D6BFD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D54CF2C-0B1C-4269-8F22-0E49626B88E4}">
      <dgm:prSet/>
      <dgm:spPr/>
      <dgm:t>
        <a:bodyPr/>
        <a:lstStyle/>
        <a:p>
          <a:r>
            <a:rPr lang="en-GB" b="1"/>
            <a:t>WSTĘP</a:t>
          </a:r>
          <a:endParaRPr lang="en-US" b="1"/>
        </a:p>
      </dgm:t>
    </dgm:pt>
    <dgm:pt modelId="{EE01EF0E-7C57-4C9D-916A-5B5B4695F068}" type="parTrans" cxnId="{2634F602-1E6C-48C9-8041-27DAA97DB589}">
      <dgm:prSet/>
      <dgm:spPr/>
      <dgm:t>
        <a:bodyPr/>
        <a:lstStyle/>
        <a:p>
          <a:endParaRPr lang="en-US" b="1"/>
        </a:p>
      </dgm:t>
    </dgm:pt>
    <dgm:pt modelId="{10E58779-C7C5-4E8A-956B-9611D4E0056C}" type="sibTrans" cxnId="{2634F602-1E6C-48C9-8041-27DAA97DB589}">
      <dgm:prSet/>
      <dgm:spPr/>
      <dgm:t>
        <a:bodyPr/>
        <a:lstStyle/>
        <a:p>
          <a:endParaRPr lang="en-US" b="1"/>
        </a:p>
      </dgm:t>
    </dgm:pt>
    <dgm:pt modelId="{605959AB-40E3-4E06-93A9-E542D9C8502A}">
      <dgm:prSet/>
      <dgm:spPr/>
      <dgm:t>
        <a:bodyPr/>
        <a:lstStyle/>
        <a:p>
          <a:r>
            <a:rPr lang="en-GB" b="1"/>
            <a:t>DIAGNOZA STRUKTURALNA</a:t>
          </a:r>
          <a:endParaRPr lang="en-US" b="1"/>
        </a:p>
      </dgm:t>
    </dgm:pt>
    <dgm:pt modelId="{6B520E95-EB83-490D-9938-C70A298F79FF}" type="parTrans" cxnId="{D83A8F40-16DF-448E-AFFA-03C6EACEA00F}">
      <dgm:prSet/>
      <dgm:spPr/>
      <dgm:t>
        <a:bodyPr/>
        <a:lstStyle/>
        <a:p>
          <a:endParaRPr lang="en-US" b="1"/>
        </a:p>
      </dgm:t>
    </dgm:pt>
    <dgm:pt modelId="{8795561C-C36C-41ED-B23E-F58574934CDF}" type="sibTrans" cxnId="{D83A8F40-16DF-448E-AFFA-03C6EACEA00F}">
      <dgm:prSet/>
      <dgm:spPr/>
      <dgm:t>
        <a:bodyPr/>
        <a:lstStyle/>
        <a:p>
          <a:endParaRPr lang="en-US" b="1"/>
        </a:p>
      </dgm:t>
    </dgm:pt>
    <dgm:pt modelId="{E7A02AE9-1355-4122-9964-AF84A4BAE2CB}">
      <dgm:prSet/>
      <dgm:spPr/>
      <dgm:t>
        <a:bodyPr/>
        <a:lstStyle/>
        <a:p>
          <a:r>
            <a:rPr lang="en-GB" b="1"/>
            <a:t>BADANIE ANKIETOWE OSÓB ZATRUDNIONYCH I STUDIUJĄCYCH ORAZ UCZESTNICZĄCYCH W SZKOLE DOKTORSKIEJ UBB</a:t>
          </a:r>
          <a:endParaRPr lang="en-US" b="1"/>
        </a:p>
      </dgm:t>
    </dgm:pt>
    <dgm:pt modelId="{E374BD10-469A-456E-AB3C-8D9DB4F82B46}" type="parTrans" cxnId="{F90C7148-8295-41CE-A7F3-B8C2845472CC}">
      <dgm:prSet/>
      <dgm:spPr/>
      <dgm:t>
        <a:bodyPr/>
        <a:lstStyle/>
        <a:p>
          <a:endParaRPr lang="en-US" b="1"/>
        </a:p>
      </dgm:t>
    </dgm:pt>
    <dgm:pt modelId="{E18B6DCB-093C-4EC9-A373-343170DBA758}" type="sibTrans" cxnId="{F90C7148-8295-41CE-A7F3-B8C2845472CC}">
      <dgm:prSet/>
      <dgm:spPr/>
      <dgm:t>
        <a:bodyPr/>
        <a:lstStyle/>
        <a:p>
          <a:endParaRPr lang="en-US" b="1"/>
        </a:p>
      </dgm:t>
    </dgm:pt>
    <dgm:pt modelId="{652BF0E7-F000-43BC-A850-3231B4A255B8}">
      <dgm:prSet/>
      <dgm:spPr/>
      <dgm:t>
        <a:bodyPr/>
        <a:lstStyle/>
        <a:p>
          <a:r>
            <a:rPr lang="en-GB" b="1"/>
            <a:t>OBSZARY DZIAŁAŃ I CELE GEP DLA UBB 2025-2029</a:t>
          </a:r>
          <a:endParaRPr lang="en-US" b="1"/>
        </a:p>
      </dgm:t>
    </dgm:pt>
    <dgm:pt modelId="{7C373C85-E087-457F-B743-A9B837F78074}" type="parTrans" cxnId="{25AB213E-39B9-4204-94D7-CAF802862780}">
      <dgm:prSet/>
      <dgm:spPr/>
      <dgm:t>
        <a:bodyPr/>
        <a:lstStyle/>
        <a:p>
          <a:endParaRPr lang="en-US" b="1"/>
        </a:p>
      </dgm:t>
    </dgm:pt>
    <dgm:pt modelId="{45017E28-CD6A-4CB0-82CE-48467AD3C76B}" type="sibTrans" cxnId="{25AB213E-39B9-4204-94D7-CAF802862780}">
      <dgm:prSet/>
      <dgm:spPr/>
      <dgm:t>
        <a:bodyPr/>
        <a:lstStyle/>
        <a:p>
          <a:endParaRPr lang="en-US" b="1"/>
        </a:p>
      </dgm:t>
    </dgm:pt>
    <dgm:pt modelId="{3CD9296E-4DCA-4042-B0A7-F040DDECF749}">
      <dgm:prSet/>
      <dgm:spPr/>
      <dgm:t>
        <a:bodyPr/>
        <a:lstStyle/>
        <a:p>
          <a:r>
            <a:rPr lang="en-GB" b="1"/>
            <a:t>HARMONOGRAM DZIAŁAŃ</a:t>
          </a:r>
          <a:endParaRPr lang="en-US" b="1"/>
        </a:p>
      </dgm:t>
    </dgm:pt>
    <dgm:pt modelId="{DC71BAC7-7412-488D-B64D-2C3AA5C5BB59}" type="parTrans" cxnId="{23C92213-28A7-40EF-B969-6B6B62E4836E}">
      <dgm:prSet/>
      <dgm:spPr/>
      <dgm:t>
        <a:bodyPr/>
        <a:lstStyle/>
        <a:p>
          <a:endParaRPr lang="en-US" b="1"/>
        </a:p>
      </dgm:t>
    </dgm:pt>
    <dgm:pt modelId="{CA2C5A51-A484-473C-851D-C25F8E27F097}" type="sibTrans" cxnId="{23C92213-28A7-40EF-B969-6B6B62E4836E}">
      <dgm:prSet/>
      <dgm:spPr/>
      <dgm:t>
        <a:bodyPr/>
        <a:lstStyle/>
        <a:p>
          <a:endParaRPr lang="en-US" b="1"/>
        </a:p>
      </dgm:t>
    </dgm:pt>
    <dgm:pt modelId="{E05A600F-37FD-E742-9D72-83E513F9AA90}" type="pres">
      <dgm:prSet presAssocID="{7EEE01B7-C709-477C-B2CD-D253A43D6BFD}" presName="linear" presStyleCnt="0">
        <dgm:presLayoutVars>
          <dgm:animLvl val="lvl"/>
          <dgm:resizeHandles val="exact"/>
        </dgm:presLayoutVars>
      </dgm:prSet>
      <dgm:spPr/>
    </dgm:pt>
    <dgm:pt modelId="{868C2674-EC67-944D-9B3E-A05425B23A40}" type="pres">
      <dgm:prSet presAssocID="{ED54CF2C-0B1C-4269-8F22-0E49626B88E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B5BD6AE-D3F1-C447-AE78-241CBBCBA852}" type="pres">
      <dgm:prSet presAssocID="{10E58779-C7C5-4E8A-956B-9611D4E0056C}" presName="spacer" presStyleCnt="0"/>
      <dgm:spPr/>
    </dgm:pt>
    <dgm:pt modelId="{021DCE9D-1E1B-5A4B-AB3C-66FCB3E21DEF}" type="pres">
      <dgm:prSet presAssocID="{605959AB-40E3-4E06-93A9-E542D9C8502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2DBB6A8-0CC5-7E43-909A-85F35851A86A}" type="pres">
      <dgm:prSet presAssocID="{8795561C-C36C-41ED-B23E-F58574934CDF}" presName="spacer" presStyleCnt="0"/>
      <dgm:spPr/>
    </dgm:pt>
    <dgm:pt modelId="{BBF544F1-E3FB-BE4F-97AF-B77454C73E72}" type="pres">
      <dgm:prSet presAssocID="{E7A02AE9-1355-4122-9964-AF84A4BAE2C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A710E0A-354B-9544-BB06-58A1B269D2D4}" type="pres">
      <dgm:prSet presAssocID="{E18B6DCB-093C-4EC9-A373-343170DBA758}" presName="spacer" presStyleCnt="0"/>
      <dgm:spPr/>
    </dgm:pt>
    <dgm:pt modelId="{9F9CB4BC-4ADF-DE48-881A-6C8EB1C8AB38}" type="pres">
      <dgm:prSet presAssocID="{652BF0E7-F000-43BC-A850-3231B4A255B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D055BEF-2167-C544-80C5-67AD6702BE1C}" type="pres">
      <dgm:prSet presAssocID="{45017E28-CD6A-4CB0-82CE-48467AD3C76B}" presName="spacer" presStyleCnt="0"/>
      <dgm:spPr/>
    </dgm:pt>
    <dgm:pt modelId="{BC22FDBA-8492-2846-BA16-0828761B03A9}" type="pres">
      <dgm:prSet presAssocID="{3CD9296E-4DCA-4042-B0A7-F040DDECF74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634F602-1E6C-48C9-8041-27DAA97DB589}" srcId="{7EEE01B7-C709-477C-B2CD-D253A43D6BFD}" destId="{ED54CF2C-0B1C-4269-8F22-0E49626B88E4}" srcOrd="0" destOrd="0" parTransId="{EE01EF0E-7C57-4C9D-916A-5B5B4695F068}" sibTransId="{10E58779-C7C5-4E8A-956B-9611D4E0056C}"/>
    <dgm:cxn modelId="{069F3B03-8595-8E4C-A03B-858CB4A5E922}" type="presOf" srcId="{652BF0E7-F000-43BC-A850-3231B4A255B8}" destId="{9F9CB4BC-4ADF-DE48-881A-6C8EB1C8AB38}" srcOrd="0" destOrd="0" presId="urn:microsoft.com/office/officeart/2005/8/layout/vList2"/>
    <dgm:cxn modelId="{23C92213-28A7-40EF-B969-6B6B62E4836E}" srcId="{7EEE01B7-C709-477C-B2CD-D253A43D6BFD}" destId="{3CD9296E-4DCA-4042-B0A7-F040DDECF749}" srcOrd="4" destOrd="0" parTransId="{DC71BAC7-7412-488D-B64D-2C3AA5C5BB59}" sibTransId="{CA2C5A51-A484-473C-851D-C25F8E27F097}"/>
    <dgm:cxn modelId="{4C424B19-FD11-6F4F-A28A-84D2EB113DFE}" type="presOf" srcId="{ED54CF2C-0B1C-4269-8F22-0E49626B88E4}" destId="{868C2674-EC67-944D-9B3E-A05425B23A40}" srcOrd="0" destOrd="0" presId="urn:microsoft.com/office/officeart/2005/8/layout/vList2"/>
    <dgm:cxn modelId="{AFFFA61F-6B82-B341-8903-4F9DE85D945E}" type="presOf" srcId="{7EEE01B7-C709-477C-B2CD-D253A43D6BFD}" destId="{E05A600F-37FD-E742-9D72-83E513F9AA90}" srcOrd="0" destOrd="0" presId="urn:microsoft.com/office/officeart/2005/8/layout/vList2"/>
    <dgm:cxn modelId="{25AB213E-39B9-4204-94D7-CAF802862780}" srcId="{7EEE01B7-C709-477C-B2CD-D253A43D6BFD}" destId="{652BF0E7-F000-43BC-A850-3231B4A255B8}" srcOrd="3" destOrd="0" parTransId="{7C373C85-E087-457F-B743-A9B837F78074}" sibTransId="{45017E28-CD6A-4CB0-82CE-48467AD3C76B}"/>
    <dgm:cxn modelId="{D83A8F40-16DF-448E-AFFA-03C6EACEA00F}" srcId="{7EEE01B7-C709-477C-B2CD-D253A43D6BFD}" destId="{605959AB-40E3-4E06-93A9-E542D9C8502A}" srcOrd="1" destOrd="0" parTransId="{6B520E95-EB83-490D-9938-C70A298F79FF}" sibTransId="{8795561C-C36C-41ED-B23E-F58574934CDF}"/>
    <dgm:cxn modelId="{F90C7148-8295-41CE-A7F3-B8C2845472CC}" srcId="{7EEE01B7-C709-477C-B2CD-D253A43D6BFD}" destId="{E7A02AE9-1355-4122-9964-AF84A4BAE2CB}" srcOrd="2" destOrd="0" parTransId="{E374BD10-469A-456E-AB3C-8D9DB4F82B46}" sibTransId="{E18B6DCB-093C-4EC9-A373-343170DBA758}"/>
    <dgm:cxn modelId="{956D9D79-D557-D94E-BCD6-94CC4E27CC29}" type="presOf" srcId="{605959AB-40E3-4E06-93A9-E542D9C8502A}" destId="{021DCE9D-1E1B-5A4B-AB3C-66FCB3E21DEF}" srcOrd="0" destOrd="0" presId="urn:microsoft.com/office/officeart/2005/8/layout/vList2"/>
    <dgm:cxn modelId="{79ECE895-2F3E-FC48-87DA-A2AE110C183E}" type="presOf" srcId="{3CD9296E-4DCA-4042-B0A7-F040DDECF749}" destId="{BC22FDBA-8492-2846-BA16-0828761B03A9}" srcOrd="0" destOrd="0" presId="urn:microsoft.com/office/officeart/2005/8/layout/vList2"/>
    <dgm:cxn modelId="{DF714FE2-CFD9-7B43-9410-A54D70922A6D}" type="presOf" srcId="{E7A02AE9-1355-4122-9964-AF84A4BAE2CB}" destId="{BBF544F1-E3FB-BE4F-97AF-B77454C73E72}" srcOrd="0" destOrd="0" presId="urn:microsoft.com/office/officeart/2005/8/layout/vList2"/>
    <dgm:cxn modelId="{AFD93983-B8D7-9F42-8371-4A432AB17EDD}" type="presParOf" srcId="{E05A600F-37FD-E742-9D72-83E513F9AA90}" destId="{868C2674-EC67-944D-9B3E-A05425B23A40}" srcOrd="0" destOrd="0" presId="urn:microsoft.com/office/officeart/2005/8/layout/vList2"/>
    <dgm:cxn modelId="{E4E0DE3B-826A-BA4F-B721-E13C32E24405}" type="presParOf" srcId="{E05A600F-37FD-E742-9D72-83E513F9AA90}" destId="{3B5BD6AE-D3F1-C447-AE78-241CBBCBA852}" srcOrd="1" destOrd="0" presId="urn:microsoft.com/office/officeart/2005/8/layout/vList2"/>
    <dgm:cxn modelId="{88E4FD86-4B31-6445-A51F-19258DA42DF0}" type="presParOf" srcId="{E05A600F-37FD-E742-9D72-83E513F9AA90}" destId="{021DCE9D-1E1B-5A4B-AB3C-66FCB3E21DEF}" srcOrd="2" destOrd="0" presId="urn:microsoft.com/office/officeart/2005/8/layout/vList2"/>
    <dgm:cxn modelId="{77AF3610-71FA-DF47-8F39-F2E1D40BC647}" type="presParOf" srcId="{E05A600F-37FD-E742-9D72-83E513F9AA90}" destId="{72DBB6A8-0CC5-7E43-909A-85F35851A86A}" srcOrd="3" destOrd="0" presId="urn:microsoft.com/office/officeart/2005/8/layout/vList2"/>
    <dgm:cxn modelId="{5091252A-A595-9D42-8E65-BEE027926FF3}" type="presParOf" srcId="{E05A600F-37FD-E742-9D72-83E513F9AA90}" destId="{BBF544F1-E3FB-BE4F-97AF-B77454C73E72}" srcOrd="4" destOrd="0" presId="urn:microsoft.com/office/officeart/2005/8/layout/vList2"/>
    <dgm:cxn modelId="{AAE62841-F99E-C74B-ABE0-EA3EEA084956}" type="presParOf" srcId="{E05A600F-37FD-E742-9D72-83E513F9AA90}" destId="{9A710E0A-354B-9544-BB06-58A1B269D2D4}" srcOrd="5" destOrd="0" presId="urn:microsoft.com/office/officeart/2005/8/layout/vList2"/>
    <dgm:cxn modelId="{004C3A56-7A38-B144-AE62-BB53F8ED16E6}" type="presParOf" srcId="{E05A600F-37FD-E742-9D72-83E513F9AA90}" destId="{9F9CB4BC-4ADF-DE48-881A-6C8EB1C8AB38}" srcOrd="6" destOrd="0" presId="urn:microsoft.com/office/officeart/2005/8/layout/vList2"/>
    <dgm:cxn modelId="{A5F89CFE-619B-804E-A964-8C36E4BFE407}" type="presParOf" srcId="{E05A600F-37FD-E742-9D72-83E513F9AA90}" destId="{BD055BEF-2167-C544-80C5-67AD6702BE1C}" srcOrd="7" destOrd="0" presId="urn:microsoft.com/office/officeart/2005/8/layout/vList2"/>
    <dgm:cxn modelId="{A264F0DA-E7DD-5146-91D0-AE7529731D8B}" type="presParOf" srcId="{E05A600F-37FD-E742-9D72-83E513F9AA90}" destId="{BC22FDBA-8492-2846-BA16-0828761B03A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456E2B-0461-448E-94E7-2B37DC5B9FE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9818CE4-8F74-4407-8F23-5C84FFE0BDE0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Cel I  </a:t>
          </a:r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	Wzmacnianie świadomości wspólnoty Uniwersytetu na temat równości oraz jej znaczenia dla budowania </a:t>
          </a:r>
          <a:r>
            <a:rPr lang="pl-PL" sz="1600" b="1" dirty="0" err="1">
              <a:latin typeface="Arial" panose="020B0604020202020204" pitchFamily="34" charset="0"/>
              <a:cs typeface="Arial" panose="020B0604020202020204" pitchFamily="34" charset="0"/>
            </a:rPr>
            <a:t>inkluzywnej</a:t>
          </a:r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, opartej na różnorodności kultury organizacyjnej oraz doskonalenie rozwiązań pozwalających na równoważenie obowiązków zawodowych i życia prywatnego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3F5A5C-05AF-4547-B55F-26709314B136}" type="parTrans" cxnId="{406D9BA2-5980-41E8-91E7-CBF480D3FC09}">
      <dgm:prSet/>
      <dgm:spPr/>
      <dgm:t>
        <a:bodyPr/>
        <a:lstStyle/>
        <a:p>
          <a:pPr algn="just"/>
          <a:endParaRPr lang="en-US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F6A466-60A5-4D09-8E8A-9EC4B3BA5156}" type="sibTrans" cxnId="{406D9BA2-5980-41E8-91E7-CBF480D3FC09}">
      <dgm:prSet/>
      <dgm:spPr/>
      <dgm:t>
        <a:bodyPr/>
        <a:lstStyle/>
        <a:p>
          <a:pPr algn="just"/>
          <a:endParaRPr lang="en-US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D9CD85-1BE1-4733-B70D-A9161CA15518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Cel II </a:t>
          </a:r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	Dążenie do zrównoważonej reprezentacji płci na różnych szczeblach i etapach procesów decyzyjnych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E080FA-F83C-4C27-9994-A06F45CFBB46}" type="parTrans" cxnId="{8951F7FD-4DF9-4EE1-A2A8-A91B0D8E49C1}">
      <dgm:prSet/>
      <dgm:spPr/>
      <dgm:t>
        <a:bodyPr/>
        <a:lstStyle/>
        <a:p>
          <a:pPr algn="just"/>
          <a:endParaRPr lang="en-US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7B11AE-668D-4B20-9705-35C7EBA2FD28}" type="sibTrans" cxnId="{8951F7FD-4DF9-4EE1-A2A8-A91B0D8E49C1}">
      <dgm:prSet/>
      <dgm:spPr/>
      <dgm:t>
        <a:bodyPr/>
        <a:lstStyle/>
        <a:p>
          <a:pPr algn="just"/>
          <a:endParaRPr lang="en-US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40079D-DCF5-4D09-97CC-61589FAFAD8B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Cel III </a:t>
          </a:r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	Wspieranie równego dostępu do procesów rekrutacji i rozwoju karier zawodowych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D40D4F-E75A-49E5-A1D4-720C9074FA8A}" type="parTrans" cxnId="{347FAE69-1CCC-4653-9656-2B66FD3A519F}">
      <dgm:prSet/>
      <dgm:spPr/>
      <dgm:t>
        <a:bodyPr/>
        <a:lstStyle/>
        <a:p>
          <a:pPr algn="just"/>
          <a:endParaRPr lang="en-US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162B72-74E6-498C-8898-9912D4536396}" type="sibTrans" cxnId="{347FAE69-1CCC-4653-9656-2B66FD3A519F}">
      <dgm:prSet/>
      <dgm:spPr/>
      <dgm:t>
        <a:bodyPr/>
        <a:lstStyle/>
        <a:p>
          <a:pPr algn="just"/>
          <a:endParaRPr lang="en-US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289033-25A1-4A6E-85DB-8B46AF02D780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Cel IV </a:t>
          </a:r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	Wspieranie włączania wymiaru płci do treści badawczych i dydaktycznych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1C8457-38AB-4D54-9856-3B5939EBF104}" type="parTrans" cxnId="{6649AC36-87F7-4B87-A162-49147E80411B}">
      <dgm:prSet/>
      <dgm:spPr/>
      <dgm:t>
        <a:bodyPr/>
        <a:lstStyle/>
        <a:p>
          <a:pPr algn="just"/>
          <a:endParaRPr lang="en-US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DD84AC-0FE0-4636-AC41-78B8C685BB0C}" type="sibTrans" cxnId="{6649AC36-87F7-4B87-A162-49147E80411B}">
      <dgm:prSet/>
      <dgm:spPr/>
      <dgm:t>
        <a:bodyPr/>
        <a:lstStyle/>
        <a:p>
          <a:pPr algn="just"/>
          <a:endParaRPr lang="en-US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3795AD-42FE-405B-9954-931A3DE6BB1E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Cel V </a:t>
          </a:r>
          <a:r>
            <a:rPr lang="pl-PL" sz="1600" b="1" dirty="0">
              <a:latin typeface="Arial" panose="020B0604020202020204" pitchFamily="34" charset="0"/>
              <a:cs typeface="Arial" panose="020B0604020202020204" pitchFamily="34" charset="0"/>
            </a:rPr>
            <a:t>	Zapobieganie i przeciwdziałanie wszelkim przejawom przemocy, w tym w szczególności ze względu na płeć</a:t>
          </a:r>
          <a:endParaRPr lang="en-US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FF3339-A9B0-45A5-81C2-D657D0037067}" type="parTrans" cxnId="{01BF01C2-07CD-4F88-A75C-8B49545E7ECF}">
      <dgm:prSet/>
      <dgm:spPr/>
      <dgm:t>
        <a:bodyPr/>
        <a:lstStyle/>
        <a:p>
          <a:pPr algn="just"/>
          <a:endParaRPr lang="en-US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A5315A-8F54-4C73-B2F2-A50EF3EE292D}" type="sibTrans" cxnId="{01BF01C2-07CD-4F88-A75C-8B49545E7ECF}">
      <dgm:prSet/>
      <dgm:spPr/>
      <dgm:t>
        <a:bodyPr/>
        <a:lstStyle/>
        <a:p>
          <a:pPr algn="just"/>
          <a:endParaRPr lang="en-US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075A47-0B7F-6743-B067-E7CF88111B83}" type="pres">
      <dgm:prSet presAssocID="{B3456E2B-0461-448E-94E7-2B37DC5B9FE4}" presName="linear" presStyleCnt="0">
        <dgm:presLayoutVars>
          <dgm:animLvl val="lvl"/>
          <dgm:resizeHandles val="exact"/>
        </dgm:presLayoutVars>
      </dgm:prSet>
      <dgm:spPr/>
    </dgm:pt>
    <dgm:pt modelId="{21087FFB-51D8-2642-9AB8-A9F89C0D3601}" type="pres">
      <dgm:prSet presAssocID="{E9818CE4-8F74-4407-8F23-5C84FFE0BDE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37DF57D-8AA9-D249-BB57-41D05E453C95}" type="pres">
      <dgm:prSet presAssocID="{08F6A466-60A5-4D09-8E8A-9EC4B3BA5156}" presName="spacer" presStyleCnt="0"/>
      <dgm:spPr/>
    </dgm:pt>
    <dgm:pt modelId="{FA63AA66-6117-1F47-96F4-674A1D3FB4A2}" type="pres">
      <dgm:prSet presAssocID="{05D9CD85-1BE1-4733-B70D-A9161CA1551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5DB671F-5C1E-A34B-AAD9-7C85104EAFB8}" type="pres">
      <dgm:prSet presAssocID="{D17B11AE-668D-4B20-9705-35C7EBA2FD28}" presName="spacer" presStyleCnt="0"/>
      <dgm:spPr/>
    </dgm:pt>
    <dgm:pt modelId="{33E25003-ED4F-124D-9EB0-81B193939484}" type="pres">
      <dgm:prSet presAssocID="{F340079D-DCF5-4D09-97CC-61589FAFAD8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7581672-F31C-744E-AE3D-31FCD6EBA613}" type="pres">
      <dgm:prSet presAssocID="{31162B72-74E6-498C-8898-9912D4536396}" presName="spacer" presStyleCnt="0"/>
      <dgm:spPr/>
    </dgm:pt>
    <dgm:pt modelId="{45B18E4F-B168-5C4B-B432-0BEE3736AF9D}" type="pres">
      <dgm:prSet presAssocID="{CD289033-25A1-4A6E-85DB-8B46AF02D78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88C464D-9FC9-D649-A7F2-E13292D3B6E4}" type="pres">
      <dgm:prSet presAssocID="{6CDD84AC-0FE0-4636-AC41-78B8C685BB0C}" presName="spacer" presStyleCnt="0"/>
      <dgm:spPr/>
    </dgm:pt>
    <dgm:pt modelId="{AF25F097-5E6B-9647-B8AD-B611C79F9C2E}" type="pres">
      <dgm:prSet presAssocID="{EC3795AD-42FE-405B-9954-931A3DE6BB1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4547500-7C9C-0449-9480-97D5078C9CE4}" type="presOf" srcId="{CD289033-25A1-4A6E-85DB-8B46AF02D780}" destId="{45B18E4F-B168-5C4B-B432-0BEE3736AF9D}" srcOrd="0" destOrd="0" presId="urn:microsoft.com/office/officeart/2005/8/layout/vList2"/>
    <dgm:cxn modelId="{6649AC36-87F7-4B87-A162-49147E80411B}" srcId="{B3456E2B-0461-448E-94E7-2B37DC5B9FE4}" destId="{CD289033-25A1-4A6E-85DB-8B46AF02D780}" srcOrd="3" destOrd="0" parTransId="{611C8457-38AB-4D54-9856-3B5939EBF104}" sibTransId="{6CDD84AC-0FE0-4636-AC41-78B8C685BB0C}"/>
    <dgm:cxn modelId="{4C89E542-8E88-A34A-85F7-7AE36FC1160A}" type="presOf" srcId="{F340079D-DCF5-4D09-97CC-61589FAFAD8B}" destId="{33E25003-ED4F-124D-9EB0-81B193939484}" srcOrd="0" destOrd="0" presId="urn:microsoft.com/office/officeart/2005/8/layout/vList2"/>
    <dgm:cxn modelId="{347FAE69-1CCC-4653-9656-2B66FD3A519F}" srcId="{B3456E2B-0461-448E-94E7-2B37DC5B9FE4}" destId="{F340079D-DCF5-4D09-97CC-61589FAFAD8B}" srcOrd="2" destOrd="0" parTransId="{41D40D4F-E75A-49E5-A1D4-720C9074FA8A}" sibTransId="{31162B72-74E6-498C-8898-9912D4536396}"/>
    <dgm:cxn modelId="{406D9BA2-5980-41E8-91E7-CBF480D3FC09}" srcId="{B3456E2B-0461-448E-94E7-2B37DC5B9FE4}" destId="{E9818CE4-8F74-4407-8F23-5C84FFE0BDE0}" srcOrd="0" destOrd="0" parTransId="{443F5A5C-05AF-4547-B55F-26709314B136}" sibTransId="{08F6A466-60A5-4D09-8E8A-9EC4B3BA5156}"/>
    <dgm:cxn modelId="{EEE003A6-673C-4742-8C1D-05CC6D19DF71}" type="presOf" srcId="{EC3795AD-42FE-405B-9954-931A3DE6BB1E}" destId="{AF25F097-5E6B-9647-B8AD-B611C79F9C2E}" srcOrd="0" destOrd="0" presId="urn:microsoft.com/office/officeart/2005/8/layout/vList2"/>
    <dgm:cxn modelId="{01BF01C2-07CD-4F88-A75C-8B49545E7ECF}" srcId="{B3456E2B-0461-448E-94E7-2B37DC5B9FE4}" destId="{EC3795AD-42FE-405B-9954-931A3DE6BB1E}" srcOrd="4" destOrd="0" parTransId="{ACFF3339-A9B0-45A5-81C2-D657D0037067}" sibTransId="{E7A5315A-8F54-4C73-B2F2-A50EF3EE292D}"/>
    <dgm:cxn modelId="{81DF9BC2-E92E-9E48-9620-A5868F529268}" type="presOf" srcId="{E9818CE4-8F74-4407-8F23-5C84FFE0BDE0}" destId="{21087FFB-51D8-2642-9AB8-A9F89C0D3601}" srcOrd="0" destOrd="0" presId="urn:microsoft.com/office/officeart/2005/8/layout/vList2"/>
    <dgm:cxn modelId="{ED37C4F4-EB51-D44A-AC67-3956220BEDC7}" type="presOf" srcId="{05D9CD85-1BE1-4733-B70D-A9161CA15518}" destId="{FA63AA66-6117-1F47-96F4-674A1D3FB4A2}" srcOrd="0" destOrd="0" presId="urn:microsoft.com/office/officeart/2005/8/layout/vList2"/>
    <dgm:cxn modelId="{40CDE5F4-3950-7541-8218-F9D51383C2F0}" type="presOf" srcId="{B3456E2B-0461-448E-94E7-2B37DC5B9FE4}" destId="{98075A47-0B7F-6743-B067-E7CF88111B83}" srcOrd="0" destOrd="0" presId="urn:microsoft.com/office/officeart/2005/8/layout/vList2"/>
    <dgm:cxn modelId="{8951F7FD-4DF9-4EE1-A2A8-A91B0D8E49C1}" srcId="{B3456E2B-0461-448E-94E7-2B37DC5B9FE4}" destId="{05D9CD85-1BE1-4733-B70D-A9161CA15518}" srcOrd="1" destOrd="0" parTransId="{09E080FA-F83C-4C27-9994-A06F45CFBB46}" sibTransId="{D17B11AE-668D-4B20-9705-35C7EBA2FD28}"/>
    <dgm:cxn modelId="{26FD6DB0-FADC-514D-BCDD-C86416CBF060}" type="presParOf" srcId="{98075A47-0B7F-6743-B067-E7CF88111B83}" destId="{21087FFB-51D8-2642-9AB8-A9F89C0D3601}" srcOrd="0" destOrd="0" presId="urn:microsoft.com/office/officeart/2005/8/layout/vList2"/>
    <dgm:cxn modelId="{21B08A12-D052-3649-8EE9-FFBFF9F30F21}" type="presParOf" srcId="{98075A47-0B7F-6743-B067-E7CF88111B83}" destId="{D37DF57D-8AA9-D249-BB57-41D05E453C95}" srcOrd="1" destOrd="0" presId="urn:microsoft.com/office/officeart/2005/8/layout/vList2"/>
    <dgm:cxn modelId="{3FF90A83-7326-CD44-833B-126FD0BEDC97}" type="presParOf" srcId="{98075A47-0B7F-6743-B067-E7CF88111B83}" destId="{FA63AA66-6117-1F47-96F4-674A1D3FB4A2}" srcOrd="2" destOrd="0" presId="urn:microsoft.com/office/officeart/2005/8/layout/vList2"/>
    <dgm:cxn modelId="{2BADFD79-B9EC-E444-926F-E6AD5BF31ECD}" type="presParOf" srcId="{98075A47-0B7F-6743-B067-E7CF88111B83}" destId="{95DB671F-5C1E-A34B-AAD9-7C85104EAFB8}" srcOrd="3" destOrd="0" presId="urn:microsoft.com/office/officeart/2005/8/layout/vList2"/>
    <dgm:cxn modelId="{3151D97F-7BC9-B842-ABEF-B40175B59F7F}" type="presParOf" srcId="{98075A47-0B7F-6743-B067-E7CF88111B83}" destId="{33E25003-ED4F-124D-9EB0-81B193939484}" srcOrd="4" destOrd="0" presId="urn:microsoft.com/office/officeart/2005/8/layout/vList2"/>
    <dgm:cxn modelId="{6C0B13D5-70E2-8E4D-B4DE-DD97E369C438}" type="presParOf" srcId="{98075A47-0B7F-6743-B067-E7CF88111B83}" destId="{C7581672-F31C-744E-AE3D-31FCD6EBA613}" srcOrd="5" destOrd="0" presId="urn:microsoft.com/office/officeart/2005/8/layout/vList2"/>
    <dgm:cxn modelId="{7BB5EB15-9DE2-6F46-B74E-F316718C3358}" type="presParOf" srcId="{98075A47-0B7F-6743-B067-E7CF88111B83}" destId="{45B18E4F-B168-5C4B-B432-0BEE3736AF9D}" srcOrd="6" destOrd="0" presId="urn:microsoft.com/office/officeart/2005/8/layout/vList2"/>
    <dgm:cxn modelId="{E906662A-E26B-1347-A14A-60AC51FFFB5C}" type="presParOf" srcId="{98075A47-0B7F-6743-B067-E7CF88111B83}" destId="{C88C464D-9FC9-D649-A7F2-E13292D3B6E4}" srcOrd="7" destOrd="0" presId="urn:microsoft.com/office/officeart/2005/8/layout/vList2"/>
    <dgm:cxn modelId="{0074B78B-45B8-0441-BFB9-B39E1F978B23}" type="presParOf" srcId="{98075A47-0B7F-6743-B067-E7CF88111B83}" destId="{AF25F097-5E6B-9647-B8AD-B611C79F9C2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4E147B-EC2B-468F-9736-16F2854C26E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B857FB-FC3E-4F89-8581-39DDBB4452FC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Opracowanie zestawu  mierników stanu równości płci i stworzenie stałego, jednolitego systemu monitorowania ich poziomu w UBB z uwzględnieniem </a:t>
          </a:r>
          <a:r>
            <a:rPr lang="pl-PL" sz="1600" dirty="0" err="1">
              <a:latin typeface="Arial" panose="020B0604020202020204" pitchFamily="34" charset="0"/>
              <a:cs typeface="Arial" panose="020B0604020202020204" pitchFamily="34" charset="0"/>
            </a:rPr>
            <a:t>intersekcjonalności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 wynikających ze specyfiki funkcjonowania różnych obszarów Uniwersytetu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115140-5DC1-4707-BA56-278328F1193E}" type="parTrans" cxnId="{7CB38EA2-7041-483B-BFD7-B7B8DB0C2592}">
      <dgm:prSet/>
      <dgm:spPr/>
      <dgm:t>
        <a:bodyPr/>
        <a:lstStyle/>
        <a:p>
          <a:pPr algn="just"/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792ED3-1E99-4512-AB84-F569B0BC04BC}" type="sibTrans" cxnId="{7CB38EA2-7041-483B-BFD7-B7B8DB0C2592}">
      <dgm:prSet/>
      <dgm:spPr/>
      <dgm:t>
        <a:bodyPr/>
        <a:lstStyle/>
        <a:p>
          <a:pPr algn="just"/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D454E1-E985-4A8D-8918-2271FA521557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Przygotowanie materiałów promocyjnych dla kandydatów/</a:t>
          </a:r>
          <a:r>
            <a:rPr lang="pl-PL" sz="1600" dirty="0" err="1">
              <a:latin typeface="Arial" panose="020B0604020202020204" pitchFamily="34" charset="0"/>
              <a:cs typeface="Arial" panose="020B0604020202020204" pitchFamily="34" charset="0"/>
            </a:rPr>
            <a:t>ek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 na studia (ulotek i plakatów w formie papierowej i elektronicznej) uwzględniających różnorodność płci (w części graficznej i opisowej)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442C90-492E-4B73-8F7A-6D9D4766D39D}" type="parTrans" cxnId="{7D0B7764-17F4-41CD-A9A2-F18E7013EB13}">
      <dgm:prSet/>
      <dgm:spPr/>
      <dgm:t>
        <a:bodyPr/>
        <a:lstStyle/>
        <a:p>
          <a:pPr algn="just"/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A8EEA9-A41C-4E2C-A036-2B63B7840981}" type="sibTrans" cxnId="{7D0B7764-17F4-41CD-A9A2-F18E7013EB13}">
      <dgm:prSet/>
      <dgm:spPr/>
      <dgm:t>
        <a:bodyPr/>
        <a:lstStyle/>
        <a:p>
          <a:pPr algn="just"/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D2DE73-E50E-4156-86BF-8ADFB8BCF9CC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3.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Przegląd i doskonalenie zapisów Wewnętrznej Polityki Antydyskryminacyjnej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110D2E-7BFA-4E1D-B19F-B842C69306D5}" type="parTrans" cxnId="{458D941C-1C82-4078-9D24-7051973A4F47}">
      <dgm:prSet/>
      <dgm:spPr/>
      <dgm:t>
        <a:bodyPr/>
        <a:lstStyle/>
        <a:p>
          <a:pPr algn="just"/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9B5016-F967-432D-B06F-27DE66B191F6}" type="sibTrans" cxnId="{458D941C-1C82-4078-9D24-7051973A4F47}">
      <dgm:prSet/>
      <dgm:spPr/>
      <dgm:t>
        <a:bodyPr/>
        <a:lstStyle/>
        <a:p>
          <a:pPr algn="just"/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A6031D-4134-471B-887A-4FD6357E39A4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4.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Aktualizacja informacji dotyczących działań prowadzonych w ramach GEP oraz realizacji Strategii HR dla naukowców (strona internetowa UBB) 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3D1E55-2648-4FDF-9A66-33488763B269}" type="parTrans" cxnId="{2C782813-B7F3-446D-B130-5B38C926BFC2}">
      <dgm:prSet/>
      <dgm:spPr/>
      <dgm:t>
        <a:bodyPr/>
        <a:lstStyle/>
        <a:p>
          <a:pPr algn="just"/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8F2981-8966-4F93-B797-9154B7EA2343}" type="sibTrans" cxnId="{2C782813-B7F3-446D-B130-5B38C926BFC2}">
      <dgm:prSet/>
      <dgm:spPr/>
      <dgm:t>
        <a:bodyPr/>
        <a:lstStyle/>
        <a:p>
          <a:pPr algn="just"/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E57588-822E-4C37-BB19-1B273EAA6E7B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5.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Informowanie wszystkich członków wspólnoty Uniwersytetu o realizacji Planu Równości Płci.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462B4F-6B84-4F64-9F8F-CC6C02BA8CCA}" type="parTrans" cxnId="{7C4CE367-87AB-4066-9D7E-F6CFFABBE8A1}">
      <dgm:prSet/>
      <dgm:spPr/>
      <dgm:t>
        <a:bodyPr/>
        <a:lstStyle/>
        <a:p>
          <a:pPr algn="just"/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7B17F2-3D35-4E3C-A541-17584691ACD3}" type="sibTrans" cxnId="{7C4CE367-87AB-4066-9D7E-F6CFFABBE8A1}">
      <dgm:prSet/>
      <dgm:spPr/>
      <dgm:t>
        <a:bodyPr/>
        <a:lstStyle/>
        <a:p>
          <a:pPr algn="just"/>
          <a:endParaRPr lang="en-US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999EB7-8E13-2B44-8645-7D4AFDD3AE2A}" type="pres">
      <dgm:prSet presAssocID="{FB4E147B-EC2B-468F-9736-16F2854C26EC}" presName="vert0" presStyleCnt="0">
        <dgm:presLayoutVars>
          <dgm:dir/>
          <dgm:animOne val="branch"/>
          <dgm:animLvl val="lvl"/>
        </dgm:presLayoutVars>
      </dgm:prSet>
      <dgm:spPr/>
    </dgm:pt>
    <dgm:pt modelId="{6EB6366B-2CA2-CA46-ADC4-3D217A703C3C}" type="pres">
      <dgm:prSet presAssocID="{08B857FB-FC3E-4F89-8581-39DDBB4452FC}" presName="thickLine" presStyleLbl="alignNode1" presStyleIdx="0" presStyleCnt="5"/>
      <dgm:spPr/>
    </dgm:pt>
    <dgm:pt modelId="{DFDF77B8-EFF1-4D4C-B2F8-9EBF0E6D1341}" type="pres">
      <dgm:prSet presAssocID="{08B857FB-FC3E-4F89-8581-39DDBB4452FC}" presName="horz1" presStyleCnt="0"/>
      <dgm:spPr/>
    </dgm:pt>
    <dgm:pt modelId="{93F219EA-F7E5-D04C-92DD-9C4DE54773CA}" type="pres">
      <dgm:prSet presAssocID="{08B857FB-FC3E-4F89-8581-39DDBB4452FC}" presName="tx1" presStyleLbl="revTx" presStyleIdx="0" presStyleCnt="5"/>
      <dgm:spPr/>
    </dgm:pt>
    <dgm:pt modelId="{5AE51499-7A54-6C49-8353-6D235E65FFB9}" type="pres">
      <dgm:prSet presAssocID="{08B857FB-FC3E-4F89-8581-39DDBB4452FC}" presName="vert1" presStyleCnt="0"/>
      <dgm:spPr/>
    </dgm:pt>
    <dgm:pt modelId="{8A76D573-02EE-FE4A-B7A9-BD95CC3F0D41}" type="pres">
      <dgm:prSet presAssocID="{02D454E1-E985-4A8D-8918-2271FA521557}" presName="thickLine" presStyleLbl="alignNode1" presStyleIdx="1" presStyleCnt="5"/>
      <dgm:spPr/>
    </dgm:pt>
    <dgm:pt modelId="{2B77F399-A0E9-E148-98D3-112AAFCB82E4}" type="pres">
      <dgm:prSet presAssocID="{02D454E1-E985-4A8D-8918-2271FA521557}" presName="horz1" presStyleCnt="0"/>
      <dgm:spPr/>
    </dgm:pt>
    <dgm:pt modelId="{B8F25C02-FF3A-4D46-B70F-8C2FD0633D8A}" type="pres">
      <dgm:prSet presAssocID="{02D454E1-E985-4A8D-8918-2271FA521557}" presName="tx1" presStyleLbl="revTx" presStyleIdx="1" presStyleCnt="5"/>
      <dgm:spPr/>
    </dgm:pt>
    <dgm:pt modelId="{193B9992-7F09-4F45-9C73-6B85C765F041}" type="pres">
      <dgm:prSet presAssocID="{02D454E1-E985-4A8D-8918-2271FA521557}" presName="vert1" presStyleCnt="0"/>
      <dgm:spPr/>
    </dgm:pt>
    <dgm:pt modelId="{FEBB9FFD-C420-FF47-B4BF-3D6AC6348819}" type="pres">
      <dgm:prSet presAssocID="{3ED2DE73-E50E-4156-86BF-8ADFB8BCF9CC}" presName="thickLine" presStyleLbl="alignNode1" presStyleIdx="2" presStyleCnt="5"/>
      <dgm:spPr/>
    </dgm:pt>
    <dgm:pt modelId="{7DEABAAD-65C2-EA43-81EA-B1C18F0650B1}" type="pres">
      <dgm:prSet presAssocID="{3ED2DE73-E50E-4156-86BF-8ADFB8BCF9CC}" presName="horz1" presStyleCnt="0"/>
      <dgm:spPr/>
    </dgm:pt>
    <dgm:pt modelId="{90460159-96D9-4243-A5EB-E5194758E153}" type="pres">
      <dgm:prSet presAssocID="{3ED2DE73-E50E-4156-86BF-8ADFB8BCF9CC}" presName="tx1" presStyleLbl="revTx" presStyleIdx="2" presStyleCnt="5"/>
      <dgm:spPr/>
    </dgm:pt>
    <dgm:pt modelId="{5CFCF490-E3A4-BE42-AB6A-1F27C78A2519}" type="pres">
      <dgm:prSet presAssocID="{3ED2DE73-E50E-4156-86BF-8ADFB8BCF9CC}" presName="vert1" presStyleCnt="0"/>
      <dgm:spPr/>
    </dgm:pt>
    <dgm:pt modelId="{5132AA19-2C81-AA4E-A5CB-3A453E780443}" type="pres">
      <dgm:prSet presAssocID="{51A6031D-4134-471B-887A-4FD6357E39A4}" presName="thickLine" presStyleLbl="alignNode1" presStyleIdx="3" presStyleCnt="5"/>
      <dgm:spPr/>
    </dgm:pt>
    <dgm:pt modelId="{59E1F4C8-3E4D-DA47-B9D3-1C121223FD87}" type="pres">
      <dgm:prSet presAssocID="{51A6031D-4134-471B-887A-4FD6357E39A4}" presName="horz1" presStyleCnt="0"/>
      <dgm:spPr/>
    </dgm:pt>
    <dgm:pt modelId="{BD71BAC4-7AF4-B941-8188-8846B66FDB93}" type="pres">
      <dgm:prSet presAssocID="{51A6031D-4134-471B-887A-4FD6357E39A4}" presName="tx1" presStyleLbl="revTx" presStyleIdx="3" presStyleCnt="5"/>
      <dgm:spPr/>
    </dgm:pt>
    <dgm:pt modelId="{63A617D7-FF00-3B4D-A74C-BF6C6BD7B5A8}" type="pres">
      <dgm:prSet presAssocID="{51A6031D-4134-471B-887A-4FD6357E39A4}" presName="vert1" presStyleCnt="0"/>
      <dgm:spPr/>
    </dgm:pt>
    <dgm:pt modelId="{BFC8FDCE-E72C-6C4A-8475-AAA92E352F24}" type="pres">
      <dgm:prSet presAssocID="{65E57588-822E-4C37-BB19-1B273EAA6E7B}" presName="thickLine" presStyleLbl="alignNode1" presStyleIdx="4" presStyleCnt="5"/>
      <dgm:spPr/>
    </dgm:pt>
    <dgm:pt modelId="{0AF12F33-591E-DE41-9C55-00D2A5F85525}" type="pres">
      <dgm:prSet presAssocID="{65E57588-822E-4C37-BB19-1B273EAA6E7B}" presName="horz1" presStyleCnt="0"/>
      <dgm:spPr/>
    </dgm:pt>
    <dgm:pt modelId="{0C1B64A1-D69B-1F43-A611-2A64F352B22E}" type="pres">
      <dgm:prSet presAssocID="{65E57588-822E-4C37-BB19-1B273EAA6E7B}" presName="tx1" presStyleLbl="revTx" presStyleIdx="4" presStyleCnt="5"/>
      <dgm:spPr/>
    </dgm:pt>
    <dgm:pt modelId="{4E89C34F-CCA7-DB43-B511-B4E3A323F784}" type="pres">
      <dgm:prSet presAssocID="{65E57588-822E-4C37-BB19-1B273EAA6E7B}" presName="vert1" presStyleCnt="0"/>
      <dgm:spPr/>
    </dgm:pt>
  </dgm:ptLst>
  <dgm:cxnLst>
    <dgm:cxn modelId="{C54A1004-78DB-CE4A-B8E2-FEE70657B474}" type="presOf" srcId="{08B857FB-FC3E-4F89-8581-39DDBB4452FC}" destId="{93F219EA-F7E5-D04C-92DD-9C4DE54773CA}" srcOrd="0" destOrd="0" presId="urn:microsoft.com/office/officeart/2008/layout/LinedList"/>
    <dgm:cxn modelId="{2C782813-B7F3-446D-B130-5B38C926BFC2}" srcId="{FB4E147B-EC2B-468F-9736-16F2854C26EC}" destId="{51A6031D-4134-471B-887A-4FD6357E39A4}" srcOrd="3" destOrd="0" parTransId="{D53D1E55-2648-4FDF-9A66-33488763B269}" sibTransId="{888F2981-8966-4F93-B797-9154B7EA2343}"/>
    <dgm:cxn modelId="{458D941C-1C82-4078-9D24-7051973A4F47}" srcId="{FB4E147B-EC2B-468F-9736-16F2854C26EC}" destId="{3ED2DE73-E50E-4156-86BF-8ADFB8BCF9CC}" srcOrd="2" destOrd="0" parTransId="{DD110D2E-7BFA-4E1D-B19F-B842C69306D5}" sibTransId="{6E9B5016-F967-432D-B06F-27DE66B191F6}"/>
    <dgm:cxn modelId="{7D0B7764-17F4-41CD-A9A2-F18E7013EB13}" srcId="{FB4E147B-EC2B-468F-9736-16F2854C26EC}" destId="{02D454E1-E985-4A8D-8918-2271FA521557}" srcOrd="1" destOrd="0" parTransId="{BD442C90-492E-4B73-8F7A-6D9D4766D39D}" sibTransId="{C4A8EEA9-A41C-4E2C-A036-2B63B7840981}"/>
    <dgm:cxn modelId="{7C4CE367-87AB-4066-9D7E-F6CFFABBE8A1}" srcId="{FB4E147B-EC2B-468F-9736-16F2854C26EC}" destId="{65E57588-822E-4C37-BB19-1B273EAA6E7B}" srcOrd="4" destOrd="0" parTransId="{65462B4F-6B84-4F64-9F8F-CC6C02BA8CCA}" sibTransId="{D57B17F2-3D35-4E3C-A541-17584691ACD3}"/>
    <dgm:cxn modelId="{ED51C284-5FF0-F844-A297-63EAC0A5B4D5}" type="presOf" srcId="{02D454E1-E985-4A8D-8918-2271FA521557}" destId="{B8F25C02-FF3A-4D46-B70F-8C2FD0633D8A}" srcOrd="0" destOrd="0" presId="urn:microsoft.com/office/officeart/2008/layout/LinedList"/>
    <dgm:cxn modelId="{EB644792-552E-BC44-951B-B6C93A8B7F1F}" type="presOf" srcId="{3ED2DE73-E50E-4156-86BF-8ADFB8BCF9CC}" destId="{90460159-96D9-4243-A5EB-E5194758E153}" srcOrd="0" destOrd="0" presId="urn:microsoft.com/office/officeart/2008/layout/LinedList"/>
    <dgm:cxn modelId="{A7E8BC99-C341-9440-9017-695A6D0CF23C}" type="presOf" srcId="{51A6031D-4134-471B-887A-4FD6357E39A4}" destId="{BD71BAC4-7AF4-B941-8188-8846B66FDB93}" srcOrd="0" destOrd="0" presId="urn:microsoft.com/office/officeart/2008/layout/LinedList"/>
    <dgm:cxn modelId="{7CB38EA2-7041-483B-BFD7-B7B8DB0C2592}" srcId="{FB4E147B-EC2B-468F-9736-16F2854C26EC}" destId="{08B857FB-FC3E-4F89-8581-39DDBB4452FC}" srcOrd="0" destOrd="0" parTransId="{73115140-5DC1-4707-BA56-278328F1193E}" sibTransId="{A6792ED3-1E99-4512-AB84-F569B0BC04BC}"/>
    <dgm:cxn modelId="{834CF6D1-96CA-7149-B925-77A7F19AA34E}" type="presOf" srcId="{FB4E147B-EC2B-468F-9736-16F2854C26EC}" destId="{EC999EB7-8E13-2B44-8645-7D4AFDD3AE2A}" srcOrd="0" destOrd="0" presId="urn:microsoft.com/office/officeart/2008/layout/LinedList"/>
    <dgm:cxn modelId="{5EF5A4ED-71CD-7E40-9F25-E03FBC68E479}" type="presOf" srcId="{65E57588-822E-4C37-BB19-1B273EAA6E7B}" destId="{0C1B64A1-D69B-1F43-A611-2A64F352B22E}" srcOrd="0" destOrd="0" presId="urn:microsoft.com/office/officeart/2008/layout/LinedList"/>
    <dgm:cxn modelId="{957CE312-AD52-E944-8CF9-AB61D93A496A}" type="presParOf" srcId="{EC999EB7-8E13-2B44-8645-7D4AFDD3AE2A}" destId="{6EB6366B-2CA2-CA46-ADC4-3D217A703C3C}" srcOrd="0" destOrd="0" presId="urn:microsoft.com/office/officeart/2008/layout/LinedList"/>
    <dgm:cxn modelId="{767306E7-C621-4746-ACA6-EF482B9FD8A7}" type="presParOf" srcId="{EC999EB7-8E13-2B44-8645-7D4AFDD3AE2A}" destId="{DFDF77B8-EFF1-4D4C-B2F8-9EBF0E6D1341}" srcOrd="1" destOrd="0" presId="urn:microsoft.com/office/officeart/2008/layout/LinedList"/>
    <dgm:cxn modelId="{975CDD01-7904-1240-AF58-1AEA472F3F54}" type="presParOf" srcId="{DFDF77B8-EFF1-4D4C-B2F8-9EBF0E6D1341}" destId="{93F219EA-F7E5-D04C-92DD-9C4DE54773CA}" srcOrd="0" destOrd="0" presId="urn:microsoft.com/office/officeart/2008/layout/LinedList"/>
    <dgm:cxn modelId="{F752A7BB-80E1-904F-BCFF-779A86E914CE}" type="presParOf" srcId="{DFDF77B8-EFF1-4D4C-B2F8-9EBF0E6D1341}" destId="{5AE51499-7A54-6C49-8353-6D235E65FFB9}" srcOrd="1" destOrd="0" presId="urn:microsoft.com/office/officeart/2008/layout/LinedList"/>
    <dgm:cxn modelId="{1FF052CB-0294-C948-8760-ECCB316E3643}" type="presParOf" srcId="{EC999EB7-8E13-2B44-8645-7D4AFDD3AE2A}" destId="{8A76D573-02EE-FE4A-B7A9-BD95CC3F0D41}" srcOrd="2" destOrd="0" presId="urn:microsoft.com/office/officeart/2008/layout/LinedList"/>
    <dgm:cxn modelId="{E8751E72-06BC-8E44-BCF0-91C117D1067F}" type="presParOf" srcId="{EC999EB7-8E13-2B44-8645-7D4AFDD3AE2A}" destId="{2B77F399-A0E9-E148-98D3-112AAFCB82E4}" srcOrd="3" destOrd="0" presId="urn:microsoft.com/office/officeart/2008/layout/LinedList"/>
    <dgm:cxn modelId="{4B83BAC1-F294-984F-B537-61B963B2190C}" type="presParOf" srcId="{2B77F399-A0E9-E148-98D3-112AAFCB82E4}" destId="{B8F25C02-FF3A-4D46-B70F-8C2FD0633D8A}" srcOrd="0" destOrd="0" presId="urn:microsoft.com/office/officeart/2008/layout/LinedList"/>
    <dgm:cxn modelId="{539086EA-6175-6E40-9C73-F2FA7B425CE6}" type="presParOf" srcId="{2B77F399-A0E9-E148-98D3-112AAFCB82E4}" destId="{193B9992-7F09-4F45-9C73-6B85C765F041}" srcOrd="1" destOrd="0" presId="urn:microsoft.com/office/officeart/2008/layout/LinedList"/>
    <dgm:cxn modelId="{B5626EAC-9852-C74C-ABA7-BE6EC1F07C14}" type="presParOf" srcId="{EC999EB7-8E13-2B44-8645-7D4AFDD3AE2A}" destId="{FEBB9FFD-C420-FF47-B4BF-3D6AC6348819}" srcOrd="4" destOrd="0" presId="urn:microsoft.com/office/officeart/2008/layout/LinedList"/>
    <dgm:cxn modelId="{E001CB2C-5403-AD4A-8F6D-172502E9B5B2}" type="presParOf" srcId="{EC999EB7-8E13-2B44-8645-7D4AFDD3AE2A}" destId="{7DEABAAD-65C2-EA43-81EA-B1C18F0650B1}" srcOrd="5" destOrd="0" presId="urn:microsoft.com/office/officeart/2008/layout/LinedList"/>
    <dgm:cxn modelId="{8F016B5B-D57D-8D48-B51D-2B200B6576BB}" type="presParOf" srcId="{7DEABAAD-65C2-EA43-81EA-B1C18F0650B1}" destId="{90460159-96D9-4243-A5EB-E5194758E153}" srcOrd="0" destOrd="0" presId="urn:microsoft.com/office/officeart/2008/layout/LinedList"/>
    <dgm:cxn modelId="{427FBDBD-76BD-3242-B9AB-50CD5EF9FF7B}" type="presParOf" srcId="{7DEABAAD-65C2-EA43-81EA-B1C18F0650B1}" destId="{5CFCF490-E3A4-BE42-AB6A-1F27C78A2519}" srcOrd="1" destOrd="0" presId="urn:microsoft.com/office/officeart/2008/layout/LinedList"/>
    <dgm:cxn modelId="{D8559885-4AF6-F14F-8032-4EDD03E8AF01}" type="presParOf" srcId="{EC999EB7-8E13-2B44-8645-7D4AFDD3AE2A}" destId="{5132AA19-2C81-AA4E-A5CB-3A453E780443}" srcOrd="6" destOrd="0" presId="urn:microsoft.com/office/officeart/2008/layout/LinedList"/>
    <dgm:cxn modelId="{BBC1E10B-7B2D-8D46-8AD9-62849794BB26}" type="presParOf" srcId="{EC999EB7-8E13-2B44-8645-7D4AFDD3AE2A}" destId="{59E1F4C8-3E4D-DA47-B9D3-1C121223FD87}" srcOrd="7" destOrd="0" presId="urn:microsoft.com/office/officeart/2008/layout/LinedList"/>
    <dgm:cxn modelId="{3A61C1F9-1710-2D40-808F-F91110CCF378}" type="presParOf" srcId="{59E1F4C8-3E4D-DA47-B9D3-1C121223FD87}" destId="{BD71BAC4-7AF4-B941-8188-8846B66FDB93}" srcOrd="0" destOrd="0" presId="urn:microsoft.com/office/officeart/2008/layout/LinedList"/>
    <dgm:cxn modelId="{AAEEEAAD-1B79-0A48-8B36-321225698EA5}" type="presParOf" srcId="{59E1F4C8-3E4D-DA47-B9D3-1C121223FD87}" destId="{63A617D7-FF00-3B4D-A74C-BF6C6BD7B5A8}" srcOrd="1" destOrd="0" presId="urn:microsoft.com/office/officeart/2008/layout/LinedList"/>
    <dgm:cxn modelId="{8A0602BD-2845-434D-BCC4-B32CD9CDAAE6}" type="presParOf" srcId="{EC999EB7-8E13-2B44-8645-7D4AFDD3AE2A}" destId="{BFC8FDCE-E72C-6C4A-8475-AAA92E352F24}" srcOrd="8" destOrd="0" presId="urn:microsoft.com/office/officeart/2008/layout/LinedList"/>
    <dgm:cxn modelId="{84CFF0B2-8C1C-DA4D-9817-56DA4DE8097E}" type="presParOf" srcId="{EC999EB7-8E13-2B44-8645-7D4AFDD3AE2A}" destId="{0AF12F33-591E-DE41-9C55-00D2A5F85525}" srcOrd="9" destOrd="0" presId="urn:microsoft.com/office/officeart/2008/layout/LinedList"/>
    <dgm:cxn modelId="{0F1D61B2-E3C7-E142-B48F-DB9396BA1B44}" type="presParOf" srcId="{0AF12F33-591E-DE41-9C55-00D2A5F85525}" destId="{0C1B64A1-D69B-1F43-A611-2A64F352B22E}" srcOrd="0" destOrd="0" presId="urn:microsoft.com/office/officeart/2008/layout/LinedList"/>
    <dgm:cxn modelId="{10397558-E2B5-7C4D-ADE4-AA57200380F5}" type="presParOf" srcId="{0AF12F33-591E-DE41-9C55-00D2A5F85525}" destId="{4E89C34F-CCA7-DB43-B511-B4E3A323F78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B19AAF-EC43-BC40-B781-FF2FAE253F84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4CA6908-23D2-6F41-A42A-1224E35527DB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6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Uwzględnienie (w miarę możliwości) dostosowania Harmonogramu roku akademickiego do Kalendarza roku szkolnego ogłaszanego przez Ministerstwo Edukacji Narodowej</a:t>
          </a:r>
        </a:p>
      </dgm:t>
    </dgm:pt>
    <dgm:pt modelId="{E6B5FFC6-3B0F-2E4B-A9BE-21110A19666C}" type="parTrans" cxnId="{99FBF820-5466-4E4F-AB59-940773275732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E15B41-2EE4-B34B-A335-7F3639347194}" type="sibTrans" cxnId="{99FBF820-5466-4E4F-AB59-940773275732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5AB5A2-F5B3-0B41-89C9-4A0975894CCB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7.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Opracowanie i wdrożenie polityki OTM-R (otwartego, przejrzystego i opartego na kryteriach merytorycznych procesu rekrutacji osób zatrudnianych w związku z działalnością badawczą realizowaną w UBB)</a:t>
          </a:r>
        </a:p>
      </dgm:t>
    </dgm:pt>
    <dgm:pt modelId="{E1D0A240-E777-AA4F-A152-856AF8EEB120}" type="parTrans" cxnId="{23AF4EBC-787D-2C4D-BA6A-55E31AABD969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C35F95-C32C-6B42-949B-0B0DC66A363A}" type="sibTrans" cxnId="{23AF4EBC-787D-2C4D-BA6A-55E31AABD969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CBB4CB-8E95-5B4D-8157-702E5B2544C8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8.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Opracowanie i wdrożenie polityki rekrutacji na pozostałe stanowiska w Uniwersytecie (na wzór polityki OTM-R)</a:t>
          </a:r>
        </a:p>
      </dgm:t>
    </dgm:pt>
    <dgm:pt modelId="{70DAB19D-604D-144C-802E-8CFCD7577145}" type="parTrans" cxnId="{AE9DA802-B8ED-D74C-B3D7-9F35CCD98A09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B68183-8CC1-B34F-BDE0-FB827B584E81}" type="sibTrans" cxnId="{AE9DA802-B8ED-D74C-B3D7-9F35CCD98A09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F5588E-B691-0743-AAC6-E70A7FDD9826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9.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Doskonalenie procesu oceny pracowniczej dla przygotowania oceny na lata 2027-2029</a:t>
          </a:r>
        </a:p>
      </dgm:t>
    </dgm:pt>
    <dgm:pt modelId="{69575E83-3053-F740-B170-391A110C0D44}" type="parTrans" cxnId="{40318663-152C-C145-B745-37D9BF0B1780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77812A-63FB-5149-8FD6-C8EB079D553A}" type="sibTrans" cxnId="{40318663-152C-C145-B745-37D9BF0B1780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1CD3D7-0AEC-E747-8621-40328DD9D6EC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10.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Wprowadzenie obowiązku przeprowadzenia rozmów z pracownikami w zakresie rozwoju ich karier/ potrzeby wsparcia w wykonywaniu obowiązków zawodowych (raz w trakcie cyklu oceny pracowniczej po uzyskaniu wyniku oceny dla nauczycieli akademickich)</a:t>
          </a:r>
        </a:p>
      </dgm:t>
    </dgm:pt>
    <dgm:pt modelId="{0B9CCB79-80CD-D047-A8C5-C6496B490E2B}" type="parTrans" cxnId="{2CDE82A5-5697-5F44-8555-80B3E62C5E35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11750B-0794-314C-87AF-5241E05EBC64}" type="sibTrans" cxnId="{2CDE82A5-5697-5F44-8555-80B3E62C5E35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D53F68-065F-034A-8DDE-50437B17E7E7}" type="pres">
      <dgm:prSet presAssocID="{E8B19AAF-EC43-BC40-B781-FF2FAE253F84}" presName="vert0" presStyleCnt="0">
        <dgm:presLayoutVars>
          <dgm:dir/>
          <dgm:animOne val="branch"/>
          <dgm:animLvl val="lvl"/>
        </dgm:presLayoutVars>
      </dgm:prSet>
      <dgm:spPr/>
    </dgm:pt>
    <dgm:pt modelId="{81C2903E-2C6C-2942-898E-081CF77EDA47}" type="pres">
      <dgm:prSet presAssocID="{84CA6908-23D2-6F41-A42A-1224E35527DB}" presName="thickLine" presStyleLbl="alignNode1" presStyleIdx="0" presStyleCnt="5"/>
      <dgm:spPr/>
    </dgm:pt>
    <dgm:pt modelId="{8DDD0E39-BEFC-FA47-88CA-32F8BC66AEBA}" type="pres">
      <dgm:prSet presAssocID="{84CA6908-23D2-6F41-A42A-1224E35527DB}" presName="horz1" presStyleCnt="0"/>
      <dgm:spPr/>
    </dgm:pt>
    <dgm:pt modelId="{2140F1D0-0036-DD43-A1FE-805342EF9452}" type="pres">
      <dgm:prSet presAssocID="{84CA6908-23D2-6F41-A42A-1224E35527DB}" presName="tx1" presStyleLbl="revTx" presStyleIdx="0" presStyleCnt="5"/>
      <dgm:spPr/>
    </dgm:pt>
    <dgm:pt modelId="{028DB354-373C-0944-8D72-94C870402E79}" type="pres">
      <dgm:prSet presAssocID="{84CA6908-23D2-6F41-A42A-1224E35527DB}" presName="vert1" presStyleCnt="0"/>
      <dgm:spPr/>
    </dgm:pt>
    <dgm:pt modelId="{C4C5EA5D-BE3A-C841-A65C-6DC1776A3D33}" type="pres">
      <dgm:prSet presAssocID="{175AB5A2-F5B3-0B41-89C9-4A0975894CCB}" presName="thickLine" presStyleLbl="alignNode1" presStyleIdx="1" presStyleCnt="5"/>
      <dgm:spPr/>
    </dgm:pt>
    <dgm:pt modelId="{41A0DA94-2104-E64F-A442-4A592D337874}" type="pres">
      <dgm:prSet presAssocID="{175AB5A2-F5B3-0B41-89C9-4A0975894CCB}" presName="horz1" presStyleCnt="0"/>
      <dgm:spPr/>
    </dgm:pt>
    <dgm:pt modelId="{7B997895-F9E1-4E44-BDE5-544F525093E4}" type="pres">
      <dgm:prSet presAssocID="{175AB5A2-F5B3-0B41-89C9-4A0975894CCB}" presName="tx1" presStyleLbl="revTx" presStyleIdx="1" presStyleCnt="5"/>
      <dgm:spPr/>
    </dgm:pt>
    <dgm:pt modelId="{0A96A011-AB5C-3247-9F66-98713A5DF085}" type="pres">
      <dgm:prSet presAssocID="{175AB5A2-F5B3-0B41-89C9-4A0975894CCB}" presName="vert1" presStyleCnt="0"/>
      <dgm:spPr/>
    </dgm:pt>
    <dgm:pt modelId="{78CF8C7A-4E21-5643-98DF-4CEF37EEA76E}" type="pres">
      <dgm:prSet presAssocID="{F7CBB4CB-8E95-5B4D-8157-702E5B2544C8}" presName="thickLine" presStyleLbl="alignNode1" presStyleIdx="2" presStyleCnt="5"/>
      <dgm:spPr/>
    </dgm:pt>
    <dgm:pt modelId="{241890DA-C72B-9846-81B3-3249EE0BA3B6}" type="pres">
      <dgm:prSet presAssocID="{F7CBB4CB-8E95-5B4D-8157-702E5B2544C8}" presName="horz1" presStyleCnt="0"/>
      <dgm:spPr/>
    </dgm:pt>
    <dgm:pt modelId="{347EA87F-FA91-D24F-9E2D-AA5BF6D4D1BB}" type="pres">
      <dgm:prSet presAssocID="{F7CBB4CB-8E95-5B4D-8157-702E5B2544C8}" presName="tx1" presStyleLbl="revTx" presStyleIdx="2" presStyleCnt="5"/>
      <dgm:spPr/>
    </dgm:pt>
    <dgm:pt modelId="{09751B98-7214-264B-B21C-2EBF2817CF33}" type="pres">
      <dgm:prSet presAssocID="{F7CBB4CB-8E95-5B4D-8157-702E5B2544C8}" presName="vert1" presStyleCnt="0"/>
      <dgm:spPr/>
    </dgm:pt>
    <dgm:pt modelId="{B9BC8049-C9EF-714D-BC9D-3146265F4EA1}" type="pres">
      <dgm:prSet presAssocID="{41F5588E-B691-0743-AAC6-E70A7FDD9826}" presName="thickLine" presStyleLbl="alignNode1" presStyleIdx="3" presStyleCnt="5"/>
      <dgm:spPr/>
    </dgm:pt>
    <dgm:pt modelId="{00173594-C6FC-0441-957F-A3E5A49439B1}" type="pres">
      <dgm:prSet presAssocID="{41F5588E-B691-0743-AAC6-E70A7FDD9826}" presName="horz1" presStyleCnt="0"/>
      <dgm:spPr/>
    </dgm:pt>
    <dgm:pt modelId="{925B1D4F-3A39-2E45-8143-A45624635888}" type="pres">
      <dgm:prSet presAssocID="{41F5588E-B691-0743-AAC6-E70A7FDD9826}" presName="tx1" presStyleLbl="revTx" presStyleIdx="3" presStyleCnt="5"/>
      <dgm:spPr/>
    </dgm:pt>
    <dgm:pt modelId="{2A8F8D93-621F-7046-B6A9-A50E6F030E29}" type="pres">
      <dgm:prSet presAssocID="{41F5588E-B691-0743-AAC6-E70A7FDD9826}" presName="vert1" presStyleCnt="0"/>
      <dgm:spPr/>
    </dgm:pt>
    <dgm:pt modelId="{2105FDD8-0AE6-EB44-B4F9-34BE5BF56EED}" type="pres">
      <dgm:prSet presAssocID="{3C1CD3D7-0AEC-E747-8621-40328DD9D6EC}" presName="thickLine" presStyleLbl="alignNode1" presStyleIdx="4" presStyleCnt="5"/>
      <dgm:spPr/>
    </dgm:pt>
    <dgm:pt modelId="{18D06ECF-B2ED-D44F-8A9D-DF991EE430C4}" type="pres">
      <dgm:prSet presAssocID="{3C1CD3D7-0AEC-E747-8621-40328DD9D6EC}" presName="horz1" presStyleCnt="0"/>
      <dgm:spPr/>
    </dgm:pt>
    <dgm:pt modelId="{C4AC2A1F-F790-0F4E-ACE9-8C5424F255A7}" type="pres">
      <dgm:prSet presAssocID="{3C1CD3D7-0AEC-E747-8621-40328DD9D6EC}" presName="tx1" presStyleLbl="revTx" presStyleIdx="4" presStyleCnt="5"/>
      <dgm:spPr/>
    </dgm:pt>
    <dgm:pt modelId="{834DD746-62E9-8F4E-B0A8-089799868F65}" type="pres">
      <dgm:prSet presAssocID="{3C1CD3D7-0AEC-E747-8621-40328DD9D6EC}" presName="vert1" presStyleCnt="0"/>
      <dgm:spPr/>
    </dgm:pt>
  </dgm:ptLst>
  <dgm:cxnLst>
    <dgm:cxn modelId="{AE9DA802-B8ED-D74C-B3D7-9F35CCD98A09}" srcId="{E8B19AAF-EC43-BC40-B781-FF2FAE253F84}" destId="{F7CBB4CB-8E95-5B4D-8157-702E5B2544C8}" srcOrd="2" destOrd="0" parTransId="{70DAB19D-604D-144C-802E-8CFCD7577145}" sibTransId="{8AB68183-8CC1-B34F-BDE0-FB827B584E81}"/>
    <dgm:cxn modelId="{5C7B3011-55C7-F74E-9640-2C46658BF6B3}" type="presOf" srcId="{41F5588E-B691-0743-AAC6-E70A7FDD9826}" destId="{925B1D4F-3A39-2E45-8143-A45624635888}" srcOrd="0" destOrd="0" presId="urn:microsoft.com/office/officeart/2008/layout/LinedList"/>
    <dgm:cxn modelId="{99FBF820-5466-4E4F-AB59-940773275732}" srcId="{E8B19AAF-EC43-BC40-B781-FF2FAE253F84}" destId="{84CA6908-23D2-6F41-A42A-1224E35527DB}" srcOrd="0" destOrd="0" parTransId="{E6B5FFC6-3B0F-2E4B-A9BE-21110A19666C}" sibTransId="{34E15B41-2EE4-B34B-A335-7F3639347194}"/>
    <dgm:cxn modelId="{0EAD283D-DE1B-004D-ABEA-96BDA747853C}" type="presOf" srcId="{E8B19AAF-EC43-BC40-B781-FF2FAE253F84}" destId="{C6D53F68-065F-034A-8DDE-50437B17E7E7}" srcOrd="0" destOrd="0" presId="urn:microsoft.com/office/officeart/2008/layout/LinedList"/>
    <dgm:cxn modelId="{5F9BDA60-5521-8741-B9EC-44CFC2A3FCAD}" type="presOf" srcId="{F7CBB4CB-8E95-5B4D-8157-702E5B2544C8}" destId="{347EA87F-FA91-D24F-9E2D-AA5BF6D4D1BB}" srcOrd="0" destOrd="0" presId="urn:microsoft.com/office/officeart/2008/layout/LinedList"/>
    <dgm:cxn modelId="{40318663-152C-C145-B745-37D9BF0B1780}" srcId="{E8B19AAF-EC43-BC40-B781-FF2FAE253F84}" destId="{41F5588E-B691-0743-AAC6-E70A7FDD9826}" srcOrd="3" destOrd="0" parTransId="{69575E83-3053-F740-B170-391A110C0D44}" sibTransId="{1477812A-63FB-5149-8FD6-C8EB079D553A}"/>
    <dgm:cxn modelId="{C7B93B6C-FF28-BC44-B2F4-1832BB6DF097}" type="presOf" srcId="{3C1CD3D7-0AEC-E747-8621-40328DD9D6EC}" destId="{C4AC2A1F-F790-0F4E-ACE9-8C5424F255A7}" srcOrd="0" destOrd="0" presId="urn:microsoft.com/office/officeart/2008/layout/LinedList"/>
    <dgm:cxn modelId="{2CDE82A5-5697-5F44-8555-80B3E62C5E35}" srcId="{E8B19AAF-EC43-BC40-B781-FF2FAE253F84}" destId="{3C1CD3D7-0AEC-E747-8621-40328DD9D6EC}" srcOrd="4" destOrd="0" parTransId="{0B9CCB79-80CD-D047-A8C5-C6496B490E2B}" sibTransId="{6311750B-0794-314C-87AF-5241E05EBC64}"/>
    <dgm:cxn modelId="{23AF4EBC-787D-2C4D-BA6A-55E31AABD969}" srcId="{E8B19AAF-EC43-BC40-B781-FF2FAE253F84}" destId="{175AB5A2-F5B3-0B41-89C9-4A0975894CCB}" srcOrd="1" destOrd="0" parTransId="{E1D0A240-E777-AA4F-A152-856AF8EEB120}" sibTransId="{43C35F95-C32C-6B42-949B-0B0DC66A363A}"/>
    <dgm:cxn modelId="{248795C0-5E80-2941-AB37-58E24E6C172B}" type="presOf" srcId="{175AB5A2-F5B3-0B41-89C9-4A0975894CCB}" destId="{7B997895-F9E1-4E44-BDE5-544F525093E4}" srcOrd="0" destOrd="0" presId="urn:microsoft.com/office/officeart/2008/layout/LinedList"/>
    <dgm:cxn modelId="{C955B7E7-00A5-4D44-B523-FF28F2554BE7}" type="presOf" srcId="{84CA6908-23D2-6F41-A42A-1224E35527DB}" destId="{2140F1D0-0036-DD43-A1FE-805342EF9452}" srcOrd="0" destOrd="0" presId="urn:microsoft.com/office/officeart/2008/layout/LinedList"/>
    <dgm:cxn modelId="{66F97152-442A-B643-9184-11B04E698522}" type="presParOf" srcId="{C6D53F68-065F-034A-8DDE-50437B17E7E7}" destId="{81C2903E-2C6C-2942-898E-081CF77EDA47}" srcOrd="0" destOrd="0" presId="urn:microsoft.com/office/officeart/2008/layout/LinedList"/>
    <dgm:cxn modelId="{05511A67-EBF3-6F4A-9009-CFF4F6910991}" type="presParOf" srcId="{C6D53F68-065F-034A-8DDE-50437B17E7E7}" destId="{8DDD0E39-BEFC-FA47-88CA-32F8BC66AEBA}" srcOrd="1" destOrd="0" presId="urn:microsoft.com/office/officeart/2008/layout/LinedList"/>
    <dgm:cxn modelId="{E417F0F9-E19E-8142-8936-4CDEEDDF2FD2}" type="presParOf" srcId="{8DDD0E39-BEFC-FA47-88CA-32F8BC66AEBA}" destId="{2140F1D0-0036-DD43-A1FE-805342EF9452}" srcOrd="0" destOrd="0" presId="urn:microsoft.com/office/officeart/2008/layout/LinedList"/>
    <dgm:cxn modelId="{505596E0-AC5B-A542-84DC-CFCD26205B64}" type="presParOf" srcId="{8DDD0E39-BEFC-FA47-88CA-32F8BC66AEBA}" destId="{028DB354-373C-0944-8D72-94C870402E79}" srcOrd="1" destOrd="0" presId="urn:microsoft.com/office/officeart/2008/layout/LinedList"/>
    <dgm:cxn modelId="{A6DEA0FC-5B05-A44B-AB27-14C837ED4B50}" type="presParOf" srcId="{C6D53F68-065F-034A-8DDE-50437B17E7E7}" destId="{C4C5EA5D-BE3A-C841-A65C-6DC1776A3D33}" srcOrd="2" destOrd="0" presId="urn:microsoft.com/office/officeart/2008/layout/LinedList"/>
    <dgm:cxn modelId="{2833FDA1-8679-7F49-9BF9-1AAF346380D3}" type="presParOf" srcId="{C6D53F68-065F-034A-8DDE-50437B17E7E7}" destId="{41A0DA94-2104-E64F-A442-4A592D337874}" srcOrd="3" destOrd="0" presId="urn:microsoft.com/office/officeart/2008/layout/LinedList"/>
    <dgm:cxn modelId="{6343BB1F-72CE-3B49-9974-A94EF4033A8A}" type="presParOf" srcId="{41A0DA94-2104-E64F-A442-4A592D337874}" destId="{7B997895-F9E1-4E44-BDE5-544F525093E4}" srcOrd="0" destOrd="0" presId="urn:microsoft.com/office/officeart/2008/layout/LinedList"/>
    <dgm:cxn modelId="{E651DF17-374B-B54C-9BF8-0D301994E098}" type="presParOf" srcId="{41A0DA94-2104-E64F-A442-4A592D337874}" destId="{0A96A011-AB5C-3247-9F66-98713A5DF085}" srcOrd="1" destOrd="0" presId="urn:microsoft.com/office/officeart/2008/layout/LinedList"/>
    <dgm:cxn modelId="{9CE2C693-8099-D247-81EB-536F29C4767A}" type="presParOf" srcId="{C6D53F68-065F-034A-8DDE-50437B17E7E7}" destId="{78CF8C7A-4E21-5643-98DF-4CEF37EEA76E}" srcOrd="4" destOrd="0" presId="urn:microsoft.com/office/officeart/2008/layout/LinedList"/>
    <dgm:cxn modelId="{DE7EA471-99A5-F248-B11E-A3C7B8A61DDB}" type="presParOf" srcId="{C6D53F68-065F-034A-8DDE-50437B17E7E7}" destId="{241890DA-C72B-9846-81B3-3249EE0BA3B6}" srcOrd="5" destOrd="0" presId="urn:microsoft.com/office/officeart/2008/layout/LinedList"/>
    <dgm:cxn modelId="{A2D75731-0480-2240-A1BA-4393343C93CE}" type="presParOf" srcId="{241890DA-C72B-9846-81B3-3249EE0BA3B6}" destId="{347EA87F-FA91-D24F-9E2D-AA5BF6D4D1BB}" srcOrd="0" destOrd="0" presId="urn:microsoft.com/office/officeart/2008/layout/LinedList"/>
    <dgm:cxn modelId="{0ADB674C-BD10-A74E-ACD8-A1F228BDFFCB}" type="presParOf" srcId="{241890DA-C72B-9846-81B3-3249EE0BA3B6}" destId="{09751B98-7214-264B-B21C-2EBF2817CF33}" srcOrd="1" destOrd="0" presId="urn:microsoft.com/office/officeart/2008/layout/LinedList"/>
    <dgm:cxn modelId="{26D2AE84-C8EB-8647-B2F2-110C4A6DBCD5}" type="presParOf" srcId="{C6D53F68-065F-034A-8DDE-50437B17E7E7}" destId="{B9BC8049-C9EF-714D-BC9D-3146265F4EA1}" srcOrd="6" destOrd="0" presId="urn:microsoft.com/office/officeart/2008/layout/LinedList"/>
    <dgm:cxn modelId="{E3448481-9B54-2544-8B26-E571F16A6BF0}" type="presParOf" srcId="{C6D53F68-065F-034A-8DDE-50437B17E7E7}" destId="{00173594-C6FC-0441-957F-A3E5A49439B1}" srcOrd="7" destOrd="0" presId="urn:microsoft.com/office/officeart/2008/layout/LinedList"/>
    <dgm:cxn modelId="{1ED297D7-AE25-3B43-ABF2-A4FDACD2F384}" type="presParOf" srcId="{00173594-C6FC-0441-957F-A3E5A49439B1}" destId="{925B1D4F-3A39-2E45-8143-A45624635888}" srcOrd="0" destOrd="0" presId="urn:microsoft.com/office/officeart/2008/layout/LinedList"/>
    <dgm:cxn modelId="{32D7DEA8-CA4C-AD40-B382-B965BA0150B5}" type="presParOf" srcId="{00173594-C6FC-0441-957F-A3E5A49439B1}" destId="{2A8F8D93-621F-7046-B6A9-A50E6F030E29}" srcOrd="1" destOrd="0" presId="urn:microsoft.com/office/officeart/2008/layout/LinedList"/>
    <dgm:cxn modelId="{EB219AD2-FB1B-A64D-9AD4-9392A5F7CEBB}" type="presParOf" srcId="{C6D53F68-065F-034A-8DDE-50437B17E7E7}" destId="{2105FDD8-0AE6-EB44-B4F9-34BE5BF56EED}" srcOrd="8" destOrd="0" presId="urn:microsoft.com/office/officeart/2008/layout/LinedList"/>
    <dgm:cxn modelId="{48EC24CF-E7C6-3747-8009-FD037F9A51B1}" type="presParOf" srcId="{C6D53F68-065F-034A-8DDE-50437B17E7E7}" destId="{18D06ECF-B2ED-D44F-8A9D-DF991EE430C4}" srcOrd="9" destOrd="0" presId="urn:microsoft.com/office/officeart/2008/layout/LinedList"/>
    <dgm:cxn modelId="{447B4D5C-7092-9840-8410-CFF1F91C828E}" type="presParOf" srcId="{18D06ECF-B2ED-D44F-8A9D-DF991EE430C4}" destId="{C4AC2A1F-F790-0F4E-ACE9-8C5424F255A7}" srcOrd="0" destOrd="0" presId="urn:microsoft.com/office/officeart/2008/layout/LinedList"/>
    <dgm:cxn modelId="{05491110-7438-2B4E-B05C-59A6A4A5750F}" type="presParOf" srcId="{18D06ECF-B2ED-D44F-8A9D-DF991EE430C4}" destId="{834DD746-62E9-8F4E-B0A8-089799868F6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7997C7E-8457-0145-B1EE-90F2013F917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3E67E04-770B-314B-B5BE-13AE4F82B4CA}">
      <dgm:prSet custT="1"/>
      <dgm:spPr/>
      <dgm:t>
        <a:bodyPr/>
        <a:lstStyle/>
        <a:p>
          <a:pPr algn="just"/>
          <a:r>
            <a:rPr lang="pl-PL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11.</a:t>
          </a:r>
          <a:r>
            <a:rPr lang="pl-PL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500" dirty="0">
              <a:latin typeface="Arial" panose="020B0604020202020204" pitchFamily="34" charset="0"/>
              <a:cs typeface="Arial" panose="020B0604020202020204" pitchFamily="34" charset="0"/>
            </a:rPr>
            <a:t>Upowszechnianie wyników badań uwzględniających perspektywę płci w ramach organizowanych w UBB konferencji naukowych/ Festiwalu Nauki i Sztuki/ Dni otwartych oraz informowanie o wydarzeniach/ szczególnych osiągnięciach na stronie internetowej Uniwersytetu i w mediach</a:t>
          </a:r>
        </a:p>
      </dgm:t>
    </dgm:pt>
    <dgm:pt modelId="{E0C8DA36-91C5-4443-89E6-6A28D65F10EB}" type="parTrans" cxnId="{D30E088E-1C41-F944-BD48-CF6583F52D67}">
      <dgm:prSet/>
      <dgm:spPr/>
      <dgm:t>
        <a:bodyPr/>
        <a:lstStyle/>
        <a:p>
          <a:pPr algn="just"/>
          <a:endParaRPr lang="pl-P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D0C3BC-0F59-9447-8A9B-35768B797EF7}" type="sibTrans" cxnId="{D30E088E-1C41-F944-BD48-CF6583F52D67}">
      <dgm:prSet/>
      <dgm:spPr/>
      <dgm:t>
        <a:bodyPr/>
        <a:lstStyle/>
        <a:p>
          <a:pPr algn="just"/>
          <a:endParaRPr lang="pl-P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7EF648-0E60-9647-B2CC-6273B4D705A4}">
      <dgm:prSet custT="1"/>
      <dgm:spPr/>
      <dgm:t>
        <a:bodyPr/>
        <a:lstStyle/>
        <a:p>
          <a:pPr algn="just"/>
          <a:r>
            <a:rPr lang="pl-PL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12. </a:t>
          </a:r>
          <a:r>
            <a:rPr lang="pl-PL" sz="1500" dirty="0">
              <a:latin typeface="Arial" panose="020B0604020202020204" pitchFamily="34" charset="0"/>
              <a:cs typeface="Arial" panose="020B0604020202020204" pitchFamily="34" charset="0"/>
            </a:rPr>
            <a:t>Rozpoznanie możliwości aplikowania o środki finansowe w celu uruchomienia punktu opieki dla dzieci osób zatrudnionych oraz uczących się w Uniwersytecie</a:t>
          </a:r>
        </a:p>
      </dgm:t>
    </dgm:pt>
    <dgm:pt modelId="{0143B458-E4E9-B74F-AC5B-3A3FF527D0CF}" type="parTrans" cxnId="{79C3D758-D8E0-6A44-8253-2C615700150A}">
      <dgm:prSet/>
      <dgm:spPr/>
      <dgm:t>
        <a:bodyPr/>
        <a:lstStyle/>
        <a:p>
          <a:pPr algn="just"/>
          <a:endParaRPr lang="pl-P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24A5FC-9F9E-8C46-A155-F101D714F6C5}" type="sibTrans" cxnId="{79C3D758-D8E0-6A44-8253-2C615700150A}">
      <dgm:prSet/>
      <dgm:spPr/>
      <dgm:t>
        <a:bodyPr/>
        <a:lstStyle/>
        <a:p>
          <a:pPr algn="just"/>
          <a:endParaRPr lang="pl-P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602736-4C8C-1B46-8165-356D0C045C22}">
      <dgm:prSet custT="1"/>
      <dgm:spPr/>
      <dgm:t>
        <a:bodyPr/>
        <a:lstStyle/>
        <a:p>
          <a:pPr algn="just"/>
          <a:r>
            <a:rPr lang="pl-PL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13.</a:t>
          </a:r>
          <a:r>
            <a:rPr lang="pl-PL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500" dirty="0">
              <a:latin typeface="Arial" panose="020B0604020202020204" pitchFamily="34" charset="0"/>
              <a:cs typeface="Arial" panose="020B0604020202020204" pitchFamily="34" charset="0"/>
            </a:rPr>
            <a:t>Aplikowanie w programach finansowanych ze środków zewnętrznych o środki na podnoszenie kompetencji osób zatrudnionych i uczących się w obszarze problematyki równości, przeciwdziałania  zjawiskom patologicznym w organizacji, w tym w szczególności dyskryminacji, </a:t>
          </a:r>
          <a:r>
            <a:rPr lang="pl-PL" sz="1500" dirty="0" err="1">
              <a:latin typeface="Arial" panose="020B0604020202020204" pitchFamily="34" charset="0"/>
              <a:cs typeface="Arial" panose="020B0604020202020204" pitchFamily="34" charset="0"/>
            </a:rPr>
            <a:t>mobbingowi</a:t>
          </a:r>
          <a:r>
            <a:rPr lang="pl-PL" sz="1500" dirty="0">
              <a:latin typeface="Arial" panose="020B0604020202020204" pitchFamily="34" charset="0"/>
              <a:cs typeface="Arial" panose="020B0604020202020204" pitchFamily="34" charset="0"/>
            </a:rPr>
            <a:t> oraz przemocy ze względu na płeć</a:t>
          </a:r>
        </a:p>
        <a:p>
          <a:pPr algn="just"/>
          <a:endParaRPr lang="pl-PL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56EA89-257E-534C-A489-C2C1E00C66CB}" type="parTrans" cxnId="{853DE053-A122-7E43-9667-E8BEC403B395}">
      <dgm:prSet/>
      <dgm:spPr/>
      <dgm:t>
        <a:bodyPr/>
        <a:lstStyle/>
        <a:p>
          <a:pPr algn="just"/>
          <a:endParaRPr lang="pl-P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AD9351-0500-1741-A2B3-D321605F194D}" type="sibTrans" cxnId="{853DE053-A122-7E43-9667-E8BEC403B395}">
      <dgm:prSet/>
      <dgm:spPr/>
      <dgm:t>
        <a:bodyPr/>
        <a:lstStyle/>
        <a:p>
          <a:pPr algn="just"/>
          <a:endParaRPr lang="pl-P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8C4973-7ABF-BF4E-8C84-79F94F55B4C4}">
      <dgm:prSet custT="1"/>
      <dgm:spPr/>
      <dgm:t>
        <a:bodyPr/>
        <a:lstStyle/>
        <a:p>
          <a:pPr algn="just"/>
          <a:endParaRPr lang="pl-PL" sz="15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pl-PL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14.</a:t>
          </a:r>
          <a:r>
            <a:rPr lang="pl-PL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500" dirty="0">
              <a:latin typeface="Arial" panose="020B0604020202020204" pitchFamily="34" charset="0"/>
              <a:cs typeface="Arial" panose="020B0604020202020204" pitchFamily="34" charset="0"/>
            </a:rPr>
            <a:t>Badanie opinii osób pracujących i uczących się w Uniwersytecie na temat stanu równości płci</a:t>
          </a:r>
        </a:p>
      </dgm:t>
    </dgm:pt>
    <dgm:pt modelId="{F152D4D5-7F06-2D41-8B2C-0C41C2AD695C}" type="parTrans" cxnId="{319F000B-7865-C240-B927-372580E55800}">
      <dgm:prSet/>
      <dgm:spPr/>
      <dgm:t>
        <a:bodyPr/>
        <a:lstStyle/>
        <a:p>
          <a:pPr algn="just"/>
          <a:endParaRPr lang="pl-P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1E7ECE-6642-DC41-9B64-6C8BCCA960D6}" type="sibTrans" cxnId="{319F000B-7865-C240-B927-372580E55800}">
      <dgm:prSet/>
      <dgm:spPr/>
      <dgm:t>
        <a:bodyPr/>
        <a:lstStyle/>
        <a:p>
          <a:pPr algn="just"/>
          <a:endParaRPr lang="pl-P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FF263B-262C-5C4F-AE27-2B53F9090268}">
      <dgm:prSet custT="1"/>
      <dgm:spPr/>
      <dgm:t>
        <a:bodyPr/>
        <a:lstStyle/>
        <a:p>
          <a:pPr algn="just"/>
          <a:r>
            <a:rPr lang="pl-PL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15.</a:t>
          </a:r>
          <a:r>
            <a:rPr lang="pl-PL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500" dirty="0">
              <a:latin typeface="Arial" panose="020B0604020202020204" pitchFamily="34" charset="0"/>
              <a:cs typeface="Arial" panose="020B0604020202020204" pitchFamily="34" charset="0"/>
            </a:rPr>
            <a:t>Nawiązanie współpracy z organizacjami działającymi na rzecz równości (np. </a:t>
          </a:r>
          <a:r>
            <a:rPr lang="pl-PL" sz="1500" dirty="0" err="1">
              <a:latin typeface="Arial" panose="020B0604020202020204" pitchFamily="34" charset="0"/>
              <a:cs typeface="Arial" panose="020B0604020202020204" pitchFamily="34" charset="0"/>
            </a:rPr>
            <a:t>European</a:t>
          </a:r>
          <a:r>
            <a:rPr lang="pl-PL" sz="1500" dirty="0">
              <a:latin typeface="Arial" panose="020B0604020202020204" pitchFamily="34" charset="0"/>
              <a:cs typeface="Arial" panose="020B0604020202020204" pitchFamily="34" charset="0"/>
            </a:rPr>
            <a:t> Network of </a:t>
          </a:r>
          <a:r>
            <a:rPr lang="pl-PL" sz="1500" dirty="0" err="1">
              <a:latin typeface="Arial" panose="020B0604020202020204" pitchFamily="34" charset="0"/>
              <a:cs typeface="Arial" panose="020B0604020202020204" pitchFamily="34" charset="0"/>
            </a:rPr>
            <a:t>Ombuds</a:t>
          </a:r>
          <a:r>
            <a:rPr lang="pl-PL" sz="1500" dirty="0">
              <a:latin typeface="Arial" panose="020B0604020202020204" pitchFamily="34" charset="0"/>
              <a:cs typeface="Arial" panose="020B0604020202020204" pitchFamily="34" charset="0"/>
            </a:rPr>
            <a:t> in </a:t>
          </a:r>
          <a:r>
            <a:rPr lang="pl-PL" sz="1500" dirty="0" err="1">
              <a:latin typeface="Arial" panose="020B0604020202020204" pitchFamily="34" charset="0"/>
              <a:cs typeface="Arial" panose="020B0604020202020204" pitchFamily="34" charset="0"/>
            </a:rPr>
            <a:t>Higher</a:t>
          </a:r>
          <a:r>
            <a:rPr lang="pl-PL" sz="15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500" dirty="0" err="1">
              <a:latin typeface="Arial" panose="020B0604020202020204" pitchFamily="34" charset="0"/>
              <a:cs typeface="Arial" panose="020B0604020202020204" pitchFamily="34" charset="0"/>
            </a:rPr>
            <a:t>Education</a:t>
          </a:r>
          <a:r>
            <a:rPr lang="pl-PL" sz="1500" dirty="0">
              <a:latin typeface="Arial" panose="020B0604020202020204" pitchFamily="34" charset="0"/>
              <a:cs typeface="Arial" panose="020B0604020202020204" pitchFamily="34" charset="0"/>
            </a:rPr>
            <a:t> – ENOHE, Akademicką Siecią Bezpieczeństwa i Równości – </a:t>
          </a:r>
          <a:r>
            <a:rPr lang="pl-PL" sz="1500" dirty="0" err="1">
              <a:latin typeface="Arial" panose="020B0604020202020204" pitchFamily="34" charset="0"/>
              <a:cs typeface="Arial" panose="020B0604020202020204" pitchFamily="34" charset="0"/>
            </a:rPr>
            <a:t>ASBiR</a:t>
          </a:r>
          <a:r>
            <a:rPr lang="pl-PL" sz="1500" dirty="0">
              <a:latin typeface="Arial" panose="020B0604020202020204" pitchFamily="34" charset="0"/>
              <a:cs typeface="Arial" panose="020B0604020202020204" pitchFamily="34" charset="0"/>
            </a:rPr>
            <a:t>, pełnomocnikami jednostek samorządu terytorialnego ds. równości)</a:t>
          </a:r>
        </a:p>
      </dgm:t>
    </dgm:pt>
    <dgm:pt modelId="{BCDC2DA4-E19B-D84F-AAC8-9F6B9848B635}" type="parTrans" cxnId="{9B79FCFA-DC06-8042-BFD7-FD2E4A07FAE0}">
      <dgm:prSet/>
      <dgm:spPr/>
      <dgm:t>
        <a:bodyPr/>
        <a:lstStyle/>
        <a:p>
          <a:pPr algn="just"/>
          <a:endParaRPr lang="pl-P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246B2C-F3C1-644D-9649-777BD7B1E258}" type="sibTrans" cxnId="{9B79FCFA-DC06-8042-BFD7-FD2E4A07FAE0}">
      <dgm:prSet/>
      <dgm:spPr/>
      <dgm:t>
        <a:bodyPr/>
        <a:lstStyle/>
        <a:p>
          <a:pPr algn="just"/>
          <a:endParaRPr lang="pl-PL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3C3F5B-CD6D-B440-A7EB-1E7D7C2268AE}" type="pres">
      <dgm:prSet presAssocID="{47997C7E-8457-0145-B1EE-90F2013F9173}" presName="vert0" presStyleCnt="0">
        <dgm:presLayoutVars>
          <dgm:dir/>
          <dgm:animOne val="branch"/>
          <dgm:animLvl val="lvl"/>
        </dgm:presLayoutVars>
      </dgm:prSet>
      <dgm:spPr/>
    </dgm:pt>
    <dgm:pt modelId="{4764F810-645A-254C-99FE-C17920B2C39E}" type="pres">
      <dgm:prSet presAssocID="{C3E67E04-770B-314B-B5BE-13AE4F82B4CA}" presName="thickLine" presStyleLbl="alignNode1" presStyleIdx="0" presStyleCnt="5"/>
      <dgm:spPr/>
    </dgm:pt>
    <dgm:pt modelId="{4702B319-80D6-AF46-8199-0AA539548097}" type="pres">
      <dgm:prSet presAssocID="{C3E67E04-770B-314B-B5BE-13AE4F82B4CA}" presName="horz1" presStyleCnt="0"/>
      <dgm:spPr/>
    </dgm:pt>
    <dgm:pt modelId="{DDD27C87-2A44-0D40-9DAF-40E1BEB9EBB3}" type="pres">
      <dgm:prSet presAssocID="{C3E67E04-770B-314B-B5BE-13AE4F82B4CA}" presName="tx1" presStyleLbl="revTx" presStyleIdx="0" presStyleCnt="5"/>
      <dgm:spPr/>
    </dgm:pt>
    <dgm:pt modelId="{BA4EAC59-ABA4-C243-AFF4-9D7353E9DA82}" type="pres">
      <dgm:prSet presAssocID="{C3E67E04-770B-314B-B5BE-13AE4F82B4CA}" presName="vert1" presStyleCnt="0"/>
      <dgm:spPr/>
    </dgm:pt>
    <dgm:pt modelId="{0B592F11-B027-BA41-A46D-1C4BC8DB09FE}" type="pres">
      <dgm:prSet presAssocID="{717EF648-0E60-9647-B2CC-6273B4D705A4}" presName="thickLine" presStyleLbl="alignNode1" presStyleIdx="1" presStyleCnt="5"/>
      <dgm:spPr/>
    </dgm:pt>
    <dgm:pt modelId="{C13731C3-B5E0-5A4F-860B-5FCA30914646}" type="pres">
      <dgm:prSet presAssocID="{717EF648-0E60-9647-B2CC-6273B4D705A4}" presName="horz1" presStyleCnt="0"/>
      <dgm:spPr/>
    </dgm:pt>
    <dgm:pt modelId="{39CD0BB9-64C0-B047-944E-CBA2AB5F70C5}" type="pres">
      <dgm:prSet presAssocID="{717EF648-0E60-9647-B2CC-6273B4D705A4}" presName="tx1" presStyleLbl="revTx" presStyleIdx="1" presStyleCnt="5"/>
      <dgm:spPr/>
    </dgm:pt>
    <dgm:pt modelId="{C744AA88-86EE-244F-AAB5-B92E785382E7}" type="pres">
      <dgm:prSet presAssocID="{717EF648-0E60-9647-B2CC-6273B4D705A4}" presName="vert1" presStyleCnt="0"/>
      <dgm:spPr/>
    </dgm:pt>
    <dgm:pt modelId="{5C2ED96F-0F6F-2B47-B460-81846CB9A502}" type="pres">
      <dgm:prSet presAssocID="{27602736-4C8C-1B46-8165-356D0C045C22}" presName="thickLine" presStyleLbl="alignNode1" presStyleIdx="2" presStyleCnt="5"/>
      <dgm:spPr/>
    </dgm:pt>
    <dgm:pt modelId="{2F8F1106-40AE-6740-B5CC-B6889CBE185D}" type="pres">
      <dgm:prSet presAssocID="{27602736-4C8C-1B46-8165-356D0C045C22}" presName="horz1" presStyleCnt="0"/>
      <dgm:spPr/>
    </dgm:pt>
    <dgm:pt modelId="{561FCAA1-7CF0-4842-9711-A63FE1582957}" type="pres">
      <dgm:prSet presAssocID="{27602736-4C8C-1B46-8165-356D0C045C22}" presName="tx1" presStyleLbl="revTx" presStyleIdx="2" presStyleCnt="5"/>
      <dgm:spPr/>
    </dgm:pt>
    <dgm:pt modelId="{DF9BD72B-FDCC-B84B-A76D-7DB7E04A6D7A}" type="pres">
      <dgm:prSet presAssocID="{27602736-4C8C-1B46-8165-356D0C045C22}" presName="vert1" presStyleCnt="0"/>
      <dgm:spPr/>
    </dgm:pt>
    <dgm:pt modelId="{3C550F97-2D3B-ED45-83B2-2A2B9FDC8E98}" type="pres">
      <dgm:prSet presAssocID="{0B8C4973-7ABF-BF4E-8C84-79F94F55B4C4}" presName="thickLine" presStyleLbl="alignNode1" presStyleIdx="3" presStyleCnt="5"/>
      <dgm:spPr/>
    </dgm:pt>
    <dgm:pt modelId="{0AC65CFB-36DC-5B49-90B8-859C0772B1B5}" type="pres">
      <dgm:prSet presAssocID="{0B8C4973-7ABF-BF4E-8C84-79F94F55B4C4}" presName="horz1" presStyleCnt="0"/>
      <dgm:spPr/>
    </dgm:pt>
    <dgm:pt modelId="{6BF572D5-D1E4-2248-84B1-6D42FF618A36}" type="pres">
      <dgm:prSet presAssocID="{0B8C4973-7ABF-BF4E-8C84-79F94F55B4C4}" presName="tx1" presStyleLbl="revTx" presStyleIdx="3" presStyleCnt="5"/>
      <dgm:spPr/>
    </dgm:pt>
    <dgm:pt modelId="{80E16F8D-45F1-D54F-B908-E7C4461F0ACA}" type="pres">
      <dgm:prSet presAssocID="{0B8C4973-7ABF-BF4E-8C84-79F94F55B4C4}" presName="vert1" presStyleCnt="0"/>
      <dgm:spPr/>
    </dgm:pt>
    <dgm:pt modelId="{49BE2984-6A18-DA44-8664-99C69CD37CA9}" type="pres">
      <dgm:prSet presAssocID="{15FF263B-262C-5C4F-AE27-2B53F9090268}" presName="thickLine" presStyleLbl="alignNode1" presStyleIdx="4" presStyleCnt="5"/>
      <dgm:spPr/>
    </dgm:pt>
    <dgm:pt modelId="{518B05C9-E056-D046-BAC0-6A387C83E91D}" type="pres">
      <dgm:prSet presAssocID="{15FF263B-262C-5C4F-AE27-2B53F9090268}" presName="horz1" presStyleCnt="0"/>
      <dgm:spPr/>
    </dgm:pt>
    <dgm:pt modelId="{98363FE6-2710-1043-AC5B-32552A5EDF2D}" type="pres">
      <dgm:prSet presAssocID="{15FF263B-262C-5C4F-AE27-2B53F9090268}" presName="tx1" presStyleLbl="revTx" presStyleIdx="4" presStyleCnt="5"/>
      <dgm:spPr/>
    </dgm:pt>
    <dgm:pt modelId="{07E03ECF-4B79-7A43-A477-5ADF3FF581BB}" type="pres">
      <dgm:prSet presAssocID="{15FF263B-262C-5C4F-AE27-2B53F9090268}" presName="vert1" presStyleCnt="0"/>
      <dgm:spPr/>
    </dgm:pt>
  </dgm:ptLst>
  <dgm:cxnLst>
    <dgm:cxn modelId="{319F000B-7865-C240-B927-372580E55800}" srcId="{47997C7E-8457-0145-B1EE-90F2013F9173}" destId="{0B8C4973-7ABF-BF4E-8C84-79F94F55B4C4}" srcOrd="3" destOrd="0" parTransId="{F152D4D5-7F06-2D41-8B2C-0C41C2AD695C}" sibTransId="{7C1E7ECE-6642-DC41-9B64-6C8BCCA960D6}"/>
    <dgm:cxn modelId="{D6261021-28BB-8249-BCF2-72A7FD8ECBE2}" type="presOf" srcId="{717EF648-0E60-9647-B2CC-6273B4D705A4}" destId="{39CD0BB9-64C0-B047-944E-CBA2AB5F70C5}" srcOrd="0" destOrd="0" presId="urn:microsoft.com/office/officeart/2008/layout/LinedList"/>
    <dgm:cxn modelId="{853DE053-A122-7E43-9667-E8BEC403B395}" srcId="{47997C7E-8457-0145-B1EE-90F2013F9173}" destId="{27602736-4C8C-1B46-8165-356D0C045C22}" srcOrd="2" destOrd="0" parTransId="{8D56EA89-257E-534C-A489-C2C1E00C66CB}" sibTransId="{D0AD9351-0500-1741-A2B3-D321605F194D}"/>
    <dgm:cxn modelId="{79C3D758-D8E0-6A44-8253-2C615700150A}" srcId="{47997C7E-8457-0145-B1EE-90F2013F9173}" destId="{717EF648-0E60-9647-B2CC-6273B4D705A4}" srcOrd="1" destOrd="0" parTransId="{0143B458-E4E9-B74F-AC5B-3A3FF527D0CF}" sibTransId="{DA24A5FC-9F9E-8C46-A155-F101D714F6C5}"/>
    <dgm:cxn modelId="{D765497E-5D33-2644-8DE5-EC7B371E722F}" type="presOf" srcId="{0B8C4973-7ABF-BF4E-8C84-79F94F55B4C4}" destId="{6BF572D5-D1E4-2248-84B1-6D42FF618A36}" srcOrd="0" destOrd="0" presId="urn:microsoft.com/office/officeart/2008/layout/LinedList"/>
    <dgm:cxn modelId="{E24AD181-8D22-804E-8AC5-529854A3FFAB}" type="presOf" srcId="{47997C7E-8457-0145-B1EE-90F2013F9173}" destId="{1C3C3F5B-CD6D-B440-A7EB-1E7D7C2268AE}" srcOrd="0" destOrd="0" presId="urn:microsoft.com/office/officeart/2008/layout/LinedList"/>
    <dgm:cxn modelId="{D30E088E-1C41-F944-BD48-CF6583F52D67}" srcId="{47997C7E-8457-0145-B1EE-90F2013F9173}" destId="{C3E67E04-770B-314B-B5BE-13AE4F82B4CA}" srcOrd="0" destOrd="0" parTransId="{E0C8DA36-91C5-4443-89E6-6A28D65F10EB}" sibTransId="{41D0C3BC-0F59-9447-8A9B-35768B797EF7}"/>
    <dgm:cxn modelId="{939FC6A3-ABCC-E241-A8B7-9F9DC0C894A1}" type="presOf" srcId="{27602736-4C8C-1B46-8165-356D0C045C22}" destId="{561FCAA1-7CF0-4842-9711-A63FE1582957}" srcOrd="0" destOrd="0" presId="urn:microsoft.com/office/officeart/2008/layout/LinedList"/>
    <dgm:cxn modelId="{5643D7AB-CCCD-964A-8660-DED9B1FEBD37}" type="presOf" srcId="{15FF263B-262C-5C4F-AE27-2B53F9090268}" destId="{98363FE6-2710-1043-AC5B-32552A5EDF2D}" srcOrd="0" destOrd="0" presId="urn:microsoft.com/office/officeart/2008/layout/LinedList"/>
    <dgm:cxn modelId="{7A6EBFBF-B8D8-A247-818D-B13F0E666A47}" type="presOf" srcId="{C3E67E04-770B-314B-B5BE-13AE4F82B4CA}" destId="{DDD27C87-2A44-0D40-9DAF-40E1BEB9EBB3}" srcOrd="0" destOrd="0" presId="urn:microsoft.com/office/officeart/2008/layout/LinedList"/>
    <dgm:cxn modelId="{9B79FCFA-DC06-8042-BFD7-FD2E4A07FAE0}" srcId="{47997C7E-8457-0145-B1EE-90F2013F9173}" destId="{15FF263B-262C-5C4F-AE27-2B53F9090268}" srcOrd="4" destOrd="0" parTransId="{BCDC2DA4-E19B-D84F-AAC8-9F6B9848B635}" sibTransId="{93246B2C-F3C1-644D-9649-777BD7B1E258}"/>
    <dgm:cxn modelId="{C2F4C809-0BFC-9943-9CF0-018EE99061F3}" type="presParOf" srcId="{1C3C3F5B-CD6D-B440-A7EB-1E7D7C2268AE}" destId="{4764F810-645A-254C-99FE-C17920B2C39E}" srcOrd="0" destOrd="0" presId="urn:microsoft.com/office/officeart/2008/layout/LinedList"/>
    <dgm:cxn modelId="{1A95C86B-78AF-904B-ADDC-5835EB59D340}" type="presParOf" srcId="{1C3C3F5B-CD6D-B440-A7EB-1E7D7C2268AE}" destId="{4702B319-80D6-AF46-8199-0AA539548097}" srcOrd="1" destOrd="0" presId="urn:microsoft.com/office/officeart/2008/layout/LinedList"/>
    <dgm:cxn modelId="{5359DBF7-65E5-8648-94C7-069182F35484}" type="presParOf" srcId="{4702B319-80D6-AF46-8199-0AA539548097}" destId="{DDD27C87-2A44-0D40-9DAF-40E1BEB9EBB3}" srcOrd="0" destOrd="0" presId="urn:microsoft.com/office/officeart/2008/layout/LinedList"/>
    <dgm:cxn modelId="{2010EA61-8C9F-C64D-80AD-8C847AA4D692}" type="presParOf" srcId="{4702B319-80D6-AF46-8199-0AA539548097}" destId="{BA4EAC59-ABA4-C243-AFF4-9D7353E9DA82}" srcOrd="1" destOrd="0" presId="urn:microsoft.com/office/officeart/2008/layout/LinedList"/>
    <dgm:cxn modelId="{43795F91-C7FA-4E41-8A85-67F4CBBACBFD}" type="presParOf" srcId="{1C3C3F5B-CD6D-B440-A7EB-1E7D7C2268AE}" destId="{0B592F11-B027-BA41-A46D-1C4BC8DB09FE}" srcOrd="2" destOrd="0" presId="urn:microsoft.com/office/officeart/2008/layout/LinedList"/>
    <dgm:cxn modelId="{81B38905-7C2B-6C46-84EB-39B1772FA0C7}" type="presParOf" srcId="{1C3C3F5B-CD6D-B440-A7EB-1E7D7C2268AE}" destId="{C13731C3-B5E0-5A4F-860B-5FCA30914646}" srcOrd="3" destOrd="0" presId="urn:microsoft.com/office/officeart/2008/layout/LinedList"/>
    <dgm:cxn modelId="{B81F1219-25F3-BF44-97C3-822676556506}" type="presParOf" srcId="{C13731C3-B5E0-5A4F-860B-5FCA30914646}" destId="{39CD0BB9-64C0-B047-944E-CBA2AB5F70C5}" srcOrd="0" destOrd="0" presId="urn:microsoft.com/office/officeart/2008/layout/LinedList"/>
    <dgm:cxn modelId="{1C9A224D-EFD2-1C4B-8DCD-F327F5F6CEAD}" type="presParOf" srcId="{C13731C3-B5E0-5A4F-860B-5FCA30914646}" destId="{C744AA88-86EE-244F-AAB5-B92E785382E7}" srcOrd="1" destOrd="0" presId="urn:microsoft.com/office/officeart/2008/layout/LinedList"/>
    <dgm:cxn modelId="{E5216F2F-E148-2E47-8FDF-21CC165E14D8}" type="presParOf" srcId="{1C3C3F5B-CD6D-B440-A7EB-1E7D7C2268AE}" destId="{5C2ED96F-0F6F-2B47-B460-81846CB9A502}" srcOrd="4" destOrd="0" presId="urn:microsoft.com/office/officeart/2008/layout/LinedList"/>
    <dgm:cxn modelId="{7979C1E8-FB6E-6D4D-A19F-67679494C1E1}" type="presParOf" srcId="{1C3C3F5B-CD6D-B440-A7EB-1E7D7C2268AE}" destId="{2F8F1106-40AE-6740-B5CC-B6889CBE185D}" srcOrd="5" destOrd="0" presId="urn:microsoft.com/office/officeart/2008/layout/LinedList"/>
    <dgm:cxn modelId="{1A8E11AB-AC4A-5F45-A750-A00D23B8097E}" type="presParOf" srcId="{2F8F1106-40AE-6740-B5CC-B6889CBE185D}" destId="{561FCAA1-7CF0-4842-9711-A63FE1582957}" srcOrd="0" destOrd="0" presId="urn:microsoft.com/office/officeart/2008/layout/LinedList"/>
    <dgm:cxn modelId="{7F3F9D76-0524-9C4F-8D5E-005D4583DCF3}" type="presParOf" srcId="{2F8F1106-40AE-6740-B5CC-B6889CBE185D}" destId="{DF9BD72B-FDCC-B84B-A76D-7DB7E04A6D7A}" srcOrd="1" destOrd="0" presId="urn:microsoft.com/office/officeart/2008/layout/LinedList"/>
    <dgm:cxn modelId="{C3497693-60FE-4040-A06B-4EBA5F377DD7}" type="presParOf" srcId="{1C3C3F5B-CD6D-B440-A7EB-1E7D7C2268AE}" destId="{3C550F97-2D3B-ED45-83B2-2A2B9FDC8E98}" srcOrd="6" destOrd="0" presId="urn:microsoft.com/office/officeart/2008/layout/LinedList"/>
    <dgm:cxn modelId="{0BB1E650-C46C-1A44-AFD0-A380F781C9E9}" type="presParOf" srcId="{1C3C3F5B-CD6D-B440-A7EB-1E7D7C2268AE}" destId="{0AC65CFB-36DC-5B49-90B8-859C0772B1B5}" srcOrd="7" destOrd="0" presId="urn:microsoft.com/office/officeart/2008/layout/LinedList"/>
    <dgm:cxn modelId="{16A0A5C0-03CF-4644-8437-ABB14DAD279F}" type="presParOf" srcId="{0AC65CFB-36DC-5B49-90B8-859C0772B1B5}" destId="{6BF572D5-D1E4-2248-84B1-6D42FF618A36}" srcOrd="0" destOrd="0" presId="urn:microsoft.com/office/officeart/2008/layout/LinedList"/>
    <dgm:cxn modelId="{B21A4D09-DED3-E042-ABE2-24C8B3051B27}" type="presParOf" srcId="{0AC65CFB-36DC-5B49-90B8-859C0772B1B5}" destId="{80E16F8D-45F1-D54F-B908-E7C4461F0ACA}" srcOrd="1" destOrd="0" presId="urn:microsoft.com/office/officeart/2008/layout/LinedList"/>
    <dgm:cxn modelId="{6305DE24-44DF-C748-97B7-260E74F81F5C}" type="presParOf" srcId="{1C3C3F5B-CD6D-B440-A7EB-1E7D7C2268AE}" destId="{49BE2984-6A18-DA44-8664-99C69CD37CA9}" srcOrd="8" destOrd="0" presId="urn:microsoft.com/office/officeart/2008/layout/LinedList"/>
    <dgm:cxn modelId="{6876592F-3F6B-3E44-BDBA-632484EE96FD}" type="presParOf" srcId="{1C3C3F5B-CD6D-B440-A7EB-1E7D7C2268AE}" destId="{518B05C9-E056-D046-BAC0-6A387C83E91D}" srcOrd="9" destOrd="0" presId="urn:microsoft.com/office/officeart/2008/layout/LinedList"/>
    <dgm:cxn modelId="{A00C9F51-7B8A-7545-ADD0-C3400639C195}" type="presParOf" srcId="{518B05C9-E056-D046-BAC0-6A387C83E91D}" destId="{98363FE6-2710-1043-AC5B-32552A5EDF2D}" srcOrd="0" destOrd="0" presId="urn:microsoft.com/office/officeart/2008/layout/LinedList"/>
    <dgm:cxn modelId="{631831A2-604D-6646-B1E0-CCBA674AE14D}" type="presParOf" srcId="{518B05C9-E056-D046-BAC0-6A387C83E91D}" destId="{07E03ECF-4B79-7A43-A477-5ADF3FF581B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3DCB29-2A22-0B4C-8F5B-C2DD0B4D3D8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1EEA34A1-28F6-4246-80C3-4177DDC94FAD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16.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Powołanie zespołu ds. organizacji Dnia Równych Szans w Uniwersytecie Bielsko-Bialskim</a:t>
          </a:r>
        </a:p>
      </dgm:t>
    </dgm:pt>
    <dgm:pt modelId="{D6E34701-4560-D749-82B0-2715DCDE4936}" type="parTrans" cxnId="{375DFBCD-41D5-5F4B-BFDD-2561BB64B0B4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5A3E1C-65F1-974F-B12F-530DF09CEDCF}" type="sibTrans" cxnId="{375DFBCD-41D5-5F4B-BFDD-2561BB64B0B4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572401-A037-4C4E-B556-852B9EEE5AB5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17.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Aktualizacja głównych dokumentów wewnętrznych Uniwersytetu – uzupełnienie ich o zapisy dotyczące podejmowania działań na rzecz równości, przeciwdziałania wszelkim formom przemocy i budowania bezpiecznego, wspierającego środowiska pracy i nauki</a:t>
          </a:r>
        </a:p>
      </dgm:t>
    </dgm:pt>
    <dgm:pt modelId="{0E6D71B3-9E68-BC43-9065-53A942214294}" type="parTrans" cxnId="{D6894280-7538-7942-9CBC-F36E62B25378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F04B72-BA85-B242-B291-1E2A654AD7F0}" type="sibTrans" cxnId="{D6894280-7538-7942-9CBC-F36E62B25378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E05A9D-993E-7A4E-8DB2-DECA0FED7A2D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18.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Przygotowanie budżetu na działania związane z realizacją Planu Równości Płci</a:t>
          </a:r>
        </a:p>
      </dgm:t>
    </dgm:pt>
    <dgm:pt modelId="{708310A9-E278-4A40-8B15-198E9C8AAD23}" type="parTrans" cxnId="{535BE117-C996-064B-AC3E-98E67CA65AA2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790D6D-07ED-9A42-A3A0-5DB81F36746D}" type="sibTrans" cxnId="{535BE117-C996-064B-AC3E-98E67CA65AA2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751FBF-0D81-D54D-8C0D-BC8FCAD07313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19.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Przegląd i aktualizacja działań realizowanych w ramach Planu Równości Płci</a:t>
          </a:r>
        </a:p>
      </dgm:t>
    </dgm:pt>
    <dgm:pt modelId="{BBD30E48-C883-DE42-A31F-15B4FA92AB01}" type="parTrans" cxnId="{2E2B5B15-1308-DB47-9B5D-55358C554B65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599086-4C5E-A944-8EBB-37BA12E5DF35}" type="sibTrans" cxnId="{2E2B5B15-1308-DB47-9B5D-55358C554B65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F55F77-82DF-BB41-88BA-54F859BFEA6B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20.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Współpraca z Rzecznikiem Praw i Wartości Akademickich</a:t>
          </a:r>
        </a:p>
      </dgm:t>
    </dgm:pt>
    <dgm:pt modelId="{0C9D1899-4FC5-874B-A7E5-FEBFBC656D09}" type="parTrans" cxnId="{794A8A19-D0CA-C244-8474-F6AB31592A88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C386FA-E182-FF45-AF6C-B9386D692E76}" type="sibTrans" cxnId="{794A8A19-D0CA-C244-8474-F6AB31592A88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4E9EF2-4871-024B-9022-80E97356F165}" type="pres">
      <dgm:prSet presAssocID="{D93DCB29-2A22-0B4C-8F5B-C2DD0B4D3D8B}" presName="vert0" presStyleCnt="0">
        <dgm:presLayoutVars>
          <dgm:dir/>
          <dgm:animOne val="branch"/>
          <dgm:animLvl val="lvl"/>
        </dgm:presLayoutVars>
      </dgm:prSet>
      <dgm:spPr/>
    </dgm:pt>
    <dgm:pt modelId="{4C99EFFF-3A86-E94A-9C3C-B217DC9D1FD3}" type="pres">
      <dgm:prSet presAssocID="{1EEA34A1-28F6-4246-80C3-4177DDC94FAD}" presName="thickLine" presStyleLbl="alignNode1" presStyleIdx="0" presStyleCnt="5"/>
      <dgm:spPr/>
    </dgm:pt>
    <dgm:pt modelId="{FCCB2188-50A6-4E4B-9A74-098F89FD7A89}" type="pres">
      <dgm:prSet presAssocID="{1EEA34A1-28F6-4246-80C3-4177DDC94FAD}" presName="horz1" presStyleCnt="0"/>
      <dgm:spPr/>
    </dgm:pt>
    <dgm:pt modelId="{0EE5DDA5-5B1A-3142-920F-E31532009985}" type="pres">
      <dgm:prSet presAssocID="{1EEA34A1-28F6-4246-80C3-4177DDC94FAD}" presName="tx1" presStyleLbl="revTx" presStyleIdx="0" presStyleCnt="5"/>
      <dgm:spPr/>
    </dgm:pt>
    <dgm:pt modelId="{039AF202-05DB-A24E-8A03-E0E0F6223A6C}" type="pres">
      <dgm:prSet presAssocID="{1EEA34A1-28F6-4246-80C3-4177DDC94FAD}" presName="vert1" presStyleCnt="0"/>
      <dgm:spPr/>
    </dgm:pt>
    <dgm:pt modelId="{2A85E8B5-B7BD-AF48-B82B-3EB68CC6D53F}" type="pres">
      <dgm:prSet presAssocID="{C9572401-A037-4C4E-B556-852B9EEE5AB5}" presName="thickLine" presStyleLbl="alignNode1" presStyleIdx="1" presStyleCnt="5"/>
      <dgm:spPr/>
    </dgm:pt>
    <dgm:pt modelId="{5E4D9A63-713B-8542-BB23-0E09144ECC86}" type="pres">
      <dgm:prSet presAssocID="{C9572401-A037-4C4E-B556-852B9EEE5AB5}" presName="horz1" presStyleCnt="0"/>
      <dgm:spPr/>
    </dgm:pt>
    <dgm:pt modelId="{DC1497A2-E53D-A149-AA13-C4A328660479}" type="pres">
      <dgm:prSet presAssocID="{C9572401-A037-4C4E-B556-852B9EEE5AB5}" presName="tx1" presStyleLbl="revTx" presStyleIdx="1" presStyleCnt="5"/>
      <dgm:spPr/>
    </dgm:pt>
    <dgm:pt modelId="{4495DD32-9359-2547-A07B-F0D06FF911B2}" type="pres">
      <dgm:prSet presAssocID="{C9572401-A037-4C4E-B556-852B9EEE5AB5}" presName="vert1" presStyleCnt="0"/>
      <dgm:spPr/>
    </dgm:pt>
    <dgm:pt modelId="{6A460E38-7589-9941-80E0-AD9DBEB57CF1}" type="pres">
      <dgm:prSet presAssocID="{88E05A9D-993E-7A4E-8DB2-DECA0FED7A2D}" presName="thickLine" presStyleLbl="alignNode1" presStyleIdx="2" presStyleCnt="5"/>
      <dgm:spPr/>
    </dgm:pt>
    <dgm:pt modelId="{2487AE7A-282C-F347-A991-DEA512BF2670}" type="pres">
      <dgm:prSet presAssocID="{88E05A9D-993E-7A4E-8DB2-DECA0FED7A2D}" presName="horz1" presStyleCnt="0"/>
      <dgm:spPr/>
    </dgm:pt>
    <dgm:pt modelId="{3548F2CD-B51E-BF4E-AAF8-CED011E21DBF}" type="pres">
      <dgm:prSet presAssocID="{88E05A9D-993E-7A4E-8DB2-DECA0FED7A2D}" presName="tx1" presStyleLbl="revTx" presStyleIdx="2" presStyleCnt="5"/>
      <dgm:spPr/>
    </dgm:pt>
    <dgm:pt modelId="{E91768C9-6998-EC4F-9FFC-205D1783F9DE}" type="pres">
      <dgm:prSet presAssocID="{88E05A9D-993E-7A4E-8DB2-DECA0FED7A2D}" presName="vert1" presStyleCnt="0"/>
      <dgm:spPr/>
    </dgm:pt>
    <dgm:pt modelId="{BDA8E088-D960-3C43-83A3-9264F9DAF692}" type="pres">
      <dgm:prSet presAssocID="{D9751FBF-0D81-D54D-8C0D-BC8FCAD07313}" presName="thickLine" presStyleLbl="alignNode1" presStyleIdx="3" presStyleCnt="5"/>
      <dgm:spPr/>
    </dgm:pt>
    <dgm:pt modelId="{CE50AAEF-EDE3-3B42-841E-DBE91FE5AA6A}" type="pres">
      <dgm:prSet presAssocID="{D9751FBF-0D81-D54D-8C0D-BC8FCAD07313}" presName="horz1" presStyleCnt="0"/>
      <dgm:spPr/>
    </dgm:pt>
    <dgm:pt modelId="{EDF9DB79-94BD-3F48-8381-720706470324}" type="pres">
      <dgm:prSet presAssocID="{D9751FBF-0D81-D54D-8C0D-BC8FCAD07313}" presName="tx1" presStyleLbl="revTx" presStyleIdx="3" presStyleCnt="5"/>
      <dgm:spPr/>
    </dgm:pt>
    <dgm:pt modelId="{2F47EEAC-7488-494A-B80E-AFF18CFB4259}" type="pres">
      <dgm:prSet presAssocID="{D9751FBF-0D81-D54D-8C0D-BC8FCAD07313}" presName="vert1" presStyleCnt="0"/>
      <dgm:spPr/>
    </dgm:pt>
    <dgm:pt modelId="{7457A6D8-2A34-6B45-98F5-1CF57AEA6B27}" type="pres">
      <dgm:prSet presAssocID="{9AF55F77-82DF-BB41-88BA-54F859BFEA6B}" presName="thickLine" presStyleLbl="alignNode1" presStyleIdx="4" presStyleCnt="5"/>
      <dgm:spPr/>
    </dgm:pt>
    <dgm:pt modelId="{37019EA8-ECDD-5342-9B12-BAFCC6430CDE}" type="pres">
      <dgm:prSet presAssocID="{9AF55F77-82DF-BB41-88BA-54F859BFEA6B}" presName="horz1" presStyleCnt="0"/>
      <dgm:spPr/>
    </dgm:pt>
    <dgm:pt modelId="{061CC96F-785F-1242-8D3F-0AC4ADCA7AB5}" type="pres">
      <dgm:prSet presAssocID="{9AF55F77-82DF-BB41-88BA-54F859BFEA6B}" presName="tx1" presStyleLbl="revTx" presStyleIdx="4" presStyleCnt="5"/>
      <dgm:spPr/>
    </dgm:pt>
    <dgm:pt modelId="{08CFDEB2-39CC-7344-BA89-466991DB71D6}" type="pres">
      <dgm:prSet presAssocID="{9AF55F77-82DF-BB41-88BA-54F859BFEA6B}" presName="vert1" presStyleCnt="0"/>
      <dgm:spPr/>
    </dgm:pt>
  </dgm:ptLst>
  <dgm:cxnLst>
    <dgm:cxn modelId="{82C31103-1648-044A-B3B7-17AA621234A2}" type="presOf" srcId="{9AF55F77-82DF-BB41-88BA-54F859BFEA6B}" destId="{061CC96F-785F-1242-8D3F-0AC4ADCA7AB5}" srcOrd="0" destOrd="0" presId="urn:microsoft.com/office/officeart/2008/layout/LinedList"/>
    <dgm:cxn modelId="{2E2B5B15-1308-DB47-9B5D-55358C554B65}" srcId="{D93DCB29-2A22-0B4C-8F5B-C2DD0B4D3D8B}" destId="{D9751FBF-0D81-D54D-8C0D-BC8FCAD07313}" srcOrd="3" destOrd="0" parTransId="{BBD30E48-C883-DE42-A31F-15B4FA92AB01}" sibTransId="{BE599086-4C5E-A944-8EBB-37BA12E5DF35}"/>
    <dgm:cxn modelId="{74696417-5D26-134A-B682-196B05134737}" type="presOf" srcId="{C9572401-A037-4C4E-B556-852B9EEE5AB5}" destId="{DC1497A2-E53D-A149-AA13-C4A328660479}" srcOrd="0" destOrd="0" presId="urn:microsoft.com/office/officeart/2008/layout/LinedList"/>
    <dgm:cxn modelId="{535BE117-C996-064B-AC3E-98E67CA65AA2}" srcId="{D93DCB29-2A22-0B4C-8F5B-C2DD0B4D3D8B}" destId="{88E05A9D-993E-7A4E-8DB2-DECA0FED7A2D}" srcOrd="2" destOrd="0" parTransId="{708310A9-E278-4A40-8B15-198E9C8AAD23}" sibTransId="{80790D6D-07ED-9A42-A3A0-5DB81F36746D}"/>
    <dgm:cxn modelId="{794A8A19-D0CA-C244-8474-F6AB31592A88}" srcId="{D93DCB29-2A22-0B4C-8F5B-C2DD0B4D3D8B}" destId="{9AF55F77-82DF-BB41-88BA-54F859BFEA6B}" srcOrd="4" destOrd="0" parTransId="{0C9D1899-4FC5-874B-A7E5-FEBFBC656D09}" sibTransId="{2EC386FA-E182-FF45-AF6C-B9386D692E76}"/>
    <dgm:cxn modelId="{30FECC1D-E6E1-CB47-BF69-DAAA2A6821F5}" type="presOf" srcId="{1EEA34A1-28F6-4246-80C3-4177DDC94FAD}" destId="{0EE5DDA5-5B1A-3142-920F-E31532009985}" srcOrd="0" destOrd="0" presId="urn:microsoft.com/office/officeart/2008/layout/LinedList"/>
    <dgm:cxn modelId="{34AD857D-8FDA-8244-BA5A-24C833887882}" type="presOf" srcId="{D93DCB29-2A22-0B4C-8F5B-C2DD0B4D3D8B}" destId="{D54E9EF2-4871-024B-9022-80E97356F165}" srcOrd="0" destOrd="0" presId="urn:microsoft.com/office/officeart/2008/layout/LinedList"/>
    <dgm:cxn modelId="{D6894280-7538-7942-9CBC-F36E62B25378}" srcId="{D93DCB29-2A22-0B4C-8F5B-C2DD0B4D3D8B}" destId="{C9572401-A037-4C4E-B556-852B9EEE5AB5}" srcOrd="1" destOrd="0" parTransId="{0E6D71B3-9E68-BC43-9065-53A942214294}" sibTransId="{1FF04B72-BA85-B242-B291-1E2A654AD7F0}"/>
    <dgm:cxn modelId="{49963494-25A7-9447-B7EC-63228F01D249}" type="presOf" srcId="{D9751FBF-0D81-D54D-8C0D-BC8FCAD07313}" destId="{EDF9DB79-94BD-3F48-8381-720706470324}" srcOrd="0" destOrd="0" presId="urn:microsoft.com/office/officeart/2008/layout/LinedList"/>
    <dgm:cxn modelId="{436E41A4-57E6-E748-A0AB-B9CA49FF0B08}" type="presOf" srcId="{88E05A9D-993E-7A4E-8DB2-DECA0FED7A2D}" destId="{3548F2CD-B51E-BF4E-AAF8-CED011E21DBF}" srcOrd="0" destOrd="0" presId="urn:microsoft.com/office/officeart/2008/layout/LinedList"/>
    <dgm:cxn modelId="{375DFBCD-41D5-5F4B-BFDD-2561BB64B0B4}" srcId="{D93DCB29-2A22-0B4C-8F5B-C2DD0B4D3D8B}" destId="{1EEA34A1-28F6-4246-80C3-4177DDC94FAD}" srcOrd="0" destOrd="0" parTransId="{D6E34701-4560-D749-82B0-2715DCDE4936}" sibTransId="{405A3E1C-65F1-974F-B12F-530DF09CEDCF}"/>
    <dgm:cxn modelId="{CBB216BC-D3D5-EE4A-9D60-722E4100FF3D}" type="presParOf" srcId="{D54E9EF2-4871-024B-9022-80E97356F165}" destId="{4C99EFFF-3A86-E94A-9C3C-B217DC9D1FD3}" srcOrd="0" destOrd="0" presId="urn:microsoft.com/office/officeart/2008/layout/LinedList"/>
    <dgm:cxn modelId="{C835C904-B401-D240-9087-8430C1D9944E}" type="presParOf" srcId="{D54E9EF2-4871-024B-9022-80E97356F165}" destId="{FCCB2188-50A6-4E4B-9A74-098F89FD7A89}" srcOrd="1" destOrd="0" presId="urn:microsoft.com/office/officeart/2008/layout/LinedList"/>
    <dgm:cxn modelId="{F330650E-6B03-8643-9D7B-C89467E88587}" type="presParOf" srcId="{FCCB2188-50A6-4E4B-9A74-098F89FD7A89}" destId="{0EE5DDA5-5B1A-3142-920F-E31532009985}" srcOrd="0" destOrd="0" presId="urn:microsoft.com/office/officeart/2008/layout/LinedList"/>
    <dgm:cxn modelId="{87873337-8C66-4B49-95F0-1C0201FF246F}" type="presParOf" srcId="{FCCB2188-50A6-4E4B-9A74-098F89FD7A89}" destId="{039AF202-05DB-A24E-8A03-E0E0F6223A6C}" srcOrd="1" destOrd="0" presId="urn:microsoft.com/office/officeart/2008/layout/LinedList"/>
    <dgm:cxn modelId="{6898E5CF-F0E9-9847-B4D8-248865C8F8EE}" type="presParOf" srcId="{D54E9EF2-4871-024B-9022-80E97356F165}" destId="{2A85E8B5-B7BD-AF48-B82B-3EB68CC6D53F}" srcOrd="2" destOrd="0" presId="urn:microsoft.com/office/officeart/2008/layout/LinedList"/>
    <dgm:cxn modelId="{0B11B26D-1690-F947-98A3-55455EB9E7AA}" type="presParOf" srcId="{D54E9EF2-4871-024B-9022-80E97356F165}" destId="{5E4D9A63-713B-8542-BB23-0E09144ECC86}" srcOrd="3" destOrd="0" presId="urn:microsoft.com/office/officeart/2008/layout/LinedList"/>
    <dgm:cxn modelId="{42453167-9580-9D4B-A1EB-9BDAA4F31A52}" type="presParOf" srcId="{5E4D9A63-713B-8542-BB23-0E09144ECC86}" destId="{DC1497A2-E53D-A149-AA13-C4A328660479}" srcOrd="0" destOrd="0" presId="urn:microsoft.com/office/officeart/2008/layout/LinedList"/>
    <dgm:cxn modelId="{27AD5B86-6533-844C-A878-FDF391F23F88}" type="presParOf" srcId="{5E4D9A63-713B-8542-BB23-0E09144ECC86}" destId="{4495DD32-9359-2547-A07B-F0D06FF911B2}" srcOrd="1" destOrd="0" presId="urn:microsoft.com/office/officeart/2008/layout/LinedList"/>
    <dgm:cxn modelId="{3A1C2A37-4BFE-514C-BD1D-BFAAFA441302}" type="presParOf" srcId="{D54E9EF2-4871-024B-9022-80E97356F165}" destId="{6A460E38-7589-9941-80E0-AD9DBEB57CF1}" srcOrd="4" destOrd="0" presId="urn:microsoft.com/office/officeart/2008/layout/LinedList"/>
    <dgm:cxn modelId="{C4AEE367-7FF1-1249-9369-E3F71B054E6F}" type="presParOf" srcId="{D54E9EF2-4871-024B-9022-80E97356F165}" destId="{2487AE7A-282C-F347-A991-DEA512BF2670}" srcOrd="5" destOrd="0" presId="urn:microsoft.com/office/officeart/2008/layout/LinedList"/>
    <dgm:cxn modelId="{05E93F6B-7E4E-9441-94B8-CE2507D3A523}" type="presParOf" srcId="{2487AE7A-282C-F347-A991-DEA512BF2670}" destId="{3548F2CD-B51E-BF4E-AAF8-CED011E21DBF}" srcOrd="0" destOrd="0" presId="urn:microsoft.com/office/officeart/2008/layout/LinedList"/>
    <dgm:cxn modelId="{C81B49CB-2B16-C34B-B1D0-BF97B8CC1E77}" type="presParOf" srcId="{2487AE7A-282C-F347-A991-DEA512BF2670}" destId="{E91768C9-6998-EC4F-9FFC-205D1783F9DE}" srcOrd="1" destOrd="0" presId="urn:microsoft.com/office/officeart/2008/layout/LinedList"/>
    <dgm:cxn modelId="{2E48F098-9072-D142-A715-3355F5130B2A}" type="presParOf" srcId="{D54E9EF2-4871-024B-9022-80E97356F165}" destId="{BDA8E088-D960-3C43-83A3-9264F9DAF692}" srcOrd="6" destOrd="0" presId="urn:microsoft.com/office/officeart/2008/layout/LinedList"/>
    <dgm:cxn modelId="{C83EBC38-7D6D-134F-A6D2-473E72B3849E}" type="presParOf" srcId="{D54E9EF2-4871-024B-9022-80E97356F165}" destId="{CE50AAEF-EDE3-3B42-841E-DBE91FE5AA6A}" srcOrd="7" destOrd="0" presId="urn:microsoft.com/office/officeart/2008/layout/LinedList"/>
    <dgm:cxn modelId="{8E901E82-A528-0E45-B497-24A750352FA8}" type="presParOf" srcId="{CE50AAEF-EDE3-3B42-841E-DBE91FE5AA6A}" destId="{EDF9DB79-94BD-3F48-8381-720706470324}" srcOrd="0" destOrd="0" presId="urn:microsoft.com/office/officeart/2008/layout/LinedList"/>
    <dgm:cxn modelId="{08157A35-3884-EB4A-B4DD-3F66ECA2F129}" type="presParOf" srcId="{CE50AAEF-EDE3-3B42-841E-DBE91FE5AA6A}" destId="{2F47EEAC-7488-494A-B80E-AFF18CFB4259}" srcOrd="1" destOrd="0" presId="urn:microsoft.com/office/officeart/2008/layout/LinedList"/>
    <dgm:cxn modelId="{BEFCD8C8-C629-B948-8BCB-E3DBC897C4C5}" type="presParOf" srcId="{D54E9EF2-4871-024B-9022-80E97356F165}" destId="{7457A6D8-2A34-6B45-98F5-1CF57AEA6B27}" srcOrd="8" destOrd="0" presId="urn:microsoft.com/office/officeart/2008/layout/LinedList"/>
    <dgm:cxn modelId="{BCAF9551-DA38-6740-84AB-B58E2F2038E1}" type="presParOf" srcId="{D54E9EF2-4871-024B-9022-80E97356F165}" destId="{37019EA8-ECDD-5342-9B12-BAFCC6430CDE}" srcOrd="9" destOrd="0" presId="urn:microsoft.com/office/officeart/2008/layout/LinedList"/>
    <dgm:cxn modelId="{444FE169-56E8-0B49-9BBA-4DE57A4CEB13}" type="presParOf" srcId="{37019EA8-ECDD-5342-9B12-BAFCC6430CDE}" destId="{061CC96F-785F-1242-8D3F-0AC4ADCA7AB5}" srcOrd="0" destOrd="0" presId="urn:microsoft.com/office/officeart/2008/layout/LinedList"/>
    <dgm:cxn modelId="{C989D5FD-ADA3-004A-9DFE-A9AE6F24E793}" type="presParOf" srcId="{37019EA8-ECDD-5342-9B12-BAFCC6430CDE}" destId="{08CFDEB2-39CC-7344-BA89-466991DB71D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288207C-4F25-FB46-ADD1-7DFE272461D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F046ADD0-0077-F94F-98DF-7FFF2F43DECE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21.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Monitorowanie zrównoważonego płciowo składu komisji i zespołów powoływanych w Uniwersytecie oraz w procesie rekrutacji i awansowania osób zatrudnionych</a:t>
          </a:r>
        </a:p>
      </dgm:t>
    </dgm:pt>
    <dgm:pt modelId="{490D46C1-48A6-CD4E-B85D-2F4618548A18}" type="parTrans" cxnId="{1FC6BE37-D6E7-104A-83C6-A86D01F7F1E1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0290A3-4FED-B146-9D5E-E9EF4CFA0F5B}" type="sibTrans" cxnId="{1FC6BE37-D6E7-104A-83C6-A86D01F7F1E1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8969ED-6D9C-FA4B-BA47-FA605A21E44E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22.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Monitorowanie równomiernego obciążenia pracowników obowiązkami oraz dostępu do szkoleń</a:t>
          </a:r>
        </a:p>
      </dgm:t>
    </dgm:pt>
    <dgm:pt modelId="{45725EA1-FF29-F44E-BEEA-67D95FE4DF32}" type="parTrans" cxnId="{A55AF3FE-15A9-224C-A57B-2940B3F147EB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CAF5AC-2FDF-DD41-A5B1-509D0B162DAC}" type="sibTrans" cxnId="{A55AF3FE-15A9-224C-A57B-2940B3F147EB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CA35B7-48F0-3B41-85A3-D97F4EF7A5DE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23.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Wprowadzenie dla uczestników/czek Szkoły Doktorskiej dodatkowej procedury umożliwiającej zwracanie się o pomoc  w sytuacjach konfliktowych do samorządu doktorantów</a:t>
          </a:r>
        </a:p>
      </dgm:t>
    </dgm:pt>
    <dgm:pt modelId="{E73CFCFF-D92E-654E-ADB1-C527D7A41C9C}" type="parTrans" cxnId="{4D7E355F-B216-FC40-8366-0F8613054459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C07E75-88E7-054F-A051-177600204C59}" type="sibTrans" cxnId="{4D7E355F-B216-FC40-8366-0F8613054459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0F795B-7A14-7344-AAA5-FE8F560AAE56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24.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Organizacja cyklu warsztatów dla osób uczących się w Uniwersytecie na temat negatywnych stereotypów i uprzedzeń oraz formom przeciwdziałania im</a:t>
          </a:r>
        </a:p>
      </dgm:t>
    </dgm:pt>
    <dgm:pt modelId="{BE2D67C6-9F8F-8243-8589-C772B097CE23}" type="parTrans" cxnId="{9A7C17A2-2DF6-B740-9516-3DAFD687284C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25475F-5FEA-184B-979E-38DDF3782B2F}" type="sibTrans" cxnId="{9A7C17A2-2DF6-B740-9516-3DAFD687284C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B61F64-306C-3D42-9346-90F7A0B47EAF}">
      <dgm:prSet custT="1"/>
      <dgm:spPr/>
      <dgm:t>
        <a:bodyPr/>
        <a:lstStyle/>
        <a:p>
          <a:pPr algn="just"/>
          <a:r>
            <a:rPr lang="pl-PL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25.</a:t>
          </a:r>
          <a:r>
            <a:rPr lang="pl-P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Kontynuacja organizacji pomocy psychologicznej dla osób zatrudnionych i studiujących w Uniwersytecie</a:t>
          </a:r>
        </a:p>
      </dgm:t>
    </dgm:pt>
    <dgm:pt modelId="{FCE06731-49CE-6143-840F-096DAA98CF8C}" type="parTrans" cxnId="{12D53F46-DCD3-1447-866B-D60D95F3C84F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C8CF3E-BA0F-8E4C-BA09-9D24020C2B7E}" type="sibTrans" cxnId="{12D53F46-DCD3-1447-866B-D60D95F3C84F}">
      <dgm:prSet/>
      <dgm:spPr/>
      <dgm:t>
        <a:bodyPr/>
        <a:lstStyle/>
        <a:p>
          <a:pPr algn="just"/>
          <a:endParaRPr lang="pl-PL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2D325C-6484-1B44-8F6F-C144F0D13D03}" type="pres">
      <dgm:prSet presAssocID="{D288207C-4F25-FB46-ADD1-7DFE272461DC}" presName="vert0" presStyleCnt="0">
        <dgm:presLayoutVars>
          <dgm:dir/>
          <dgm:animOne val="branch"/>
          <dgm:animLvl val="lvl"/>
        </dgm:presLayoutVars>
      </dgm:prSet>
      <dgm:spPr/>
    </dgm:pt>
    <dgm:pt modelId="{D2BDCDF8-8663-0242-A203-2429F7B5EB1B}" type="pres">
      <dgm:prSet presAssocID="{F046ADD0-0077-F94F-98DF-7FFF2F43DECE}" presName="thickLine" presStyleLbl="alignNode1" presStyleIdx="0" presStyleCnt="5"/>
      <dgm:spPr/>
    </dgm:pt>
    <dgm:pt modelId="{0A064A42-CD3E-FC4A-80D3-E2BFF5470D3F}" type="pres">
      <dgm:prSet presAssocID="{F046ADD0-0077-F94F-98DF-7FFF2F43DECE}" presName="horz1" presStyleCnt="0"/>
      <dgm:spPr/>
    </dgm:pt>
    <dgm:pt modelId="{FAF8C9D9-3044-BF45-BB18-E2492AB89C8C}" type="pres">
      <dgm:prSet presAssocID="{F046ADD0-0077-F94F-98DF-7FFF2F43DECE}" presName="tx1" presStyleLbl="revTx" presStyleIdx="0" presStyleCnt="5"/>
      <dgm:spPr/>
    </dgm:pt>
    <dgm:pt modelId="{2AFA362F-46B2-324F-A295-462146D4B910}" type="pres">
      <dgm:prSet presAssocID="{F046ADD0-0077-F94F-98DF-7FFF2F43DECE}" presName="vert1" presStyleCnt="0"/>
      <dgm:spPr/>
    </dgm:pt>
    <dgm:pt modelId="{7322AB29-0FBA-8A47-B36E-ED552EB20CEF}" type="pres">
      <dgm:prSet presAssocID="{1B8969ED-6D9C-FA4B-BA47-FA605A21E44E}" presName="thickLine" presStyleLbl="alignNode1" presStyleIdx="1" presStyleCnt="5"/>
      <dgm:spPr/>
    </dgm:pt>
    <dgm:pt modelId="{0DA4FCA1-3E8B-A842-8EDD-DAA59617FD3A}" type="pres">
      <dgm:prSet presAssocID="{1B8969ED-6D9C-FA4B-BA47-FA605A21E44E}" presName="horz1" presStyleCnt="0"/>
      <dgm:spPr/>
    </dgm:pt>
    <dgm:pt modelId="{CEEBEBAF-150D-5942-9881-6DA31B31D3E8}" type="pres">
      <dgm:prSet presAssocID="{1B8969ED-6D9C-FA4B-BA47-FA605A21E44E}" presName="tx1" presStyleLbl="revTx" presStyleIdx="1" presStyleCnt="5"/>
      <dgm:spPr/>
    </dgm:pt>
    <dgm:pt modelId="{AA6BFA8C-1161-ED49-8327-2BC1BD9F13CF}" type="pres">
      <dgm:prSet presAssocID="{1B8969ED-6D9C-FA4B-BA47-FA605A21E44E}" presName="vert1" presStyleCnt="0"/>
      <dgm:spPr/>
    </dgm:pt>
    <dgm:pt modelId="{1D28314A-1A8D-014C-84E8-E76FF79487D7}" type="pres">
      <dgm:prSet presAssocID="{5BCA35B7-48F0-3B41-85A3-D97F4EF7A5DE}" presName="thickLine" presStyleLbl="alignNode1" presStyleIdx="2" presStyleCnt="5"/>
      <dgm:spPr/>
    </dgm:pt>
    <dgm:pt modelId="{AC592FEB-C2DB-2E41-8CB9-E13F0C9B494C}" type="pres">
      <dgm:prSet presAssocID="{5BCA35B7-48F0-3B41-85A3-D97F4EF7A5DE}" presName="horz1" presStyleCnt="0"/>
      <dgm:spPr/>
    </dgm:pt>
    <dgm:pt modelId="{DBE70AFE-7930-F842-9BB6-13C7B31F50E7}" type="pres">
      <dgm:prSet presAssocID="{5BCA35B7-48F0-3B41-85A3-D97F4EF7A5DE}" presName="tx1" presStyleLbl="revTx" presStyleIdx="2" presStyleCnt="5"/>
      <dgm:spPr/>
    </dgm:pt>
    <dgm:pt modelId="{F681E6A7-D8D5-2F4E-AED1-5E3B32EA834B}" type="pres">
      <dgm:prSet presAssocID="{5BCA35B7-48F0-3B41-85A3-D97F4EF7A5DE}" presName="vert1" presStyleCnt="0"/>
      <dgm:spPr/>
    </dgm:pt>
    <dgm:pt modelId="{8AE821AD-6BE7-044A-9D84-BE2E2E4A1CF0}" type="pres">
      <dgm:prSet presAssocID="{140F795B-7A14-7344-AAA5-FE8F560AAE56}" presName="thickLine" presStyleLbl="alignNode1" presStyleIdx="3" presStyleCnt="5"/>
      <dgm:spPr/>
    </dgm:pt>
    <dgm:pt modelId="{C5B28388-FBEA-944F-A72E-C65FB2253106}" type="pres">
      <dgm:prSet presAssocID="{140F795B-7A14-7344-AAA5-FE8F560AAE56}" presName="horz1" presStyleCnt="0"/>
      <dgm:spPr/>
    </dgm:pt>
    <dgm:pt modelId="{BAE8B8D9-8BC5-7741-84C7-F46F90975BB4}" type="pres">
      <dgm:prSet presAssocID="{140F795B-7A14-7344-AAA5-FE8F560AAE56}" presName="tx1" presStyleLbl="revTx" presStyleIdx="3" presStyleCnt="5"/>
      <dgm:spPr/>
    </dgm:pt>
    <dgm:pt modelId="{F4C52287-C8D1-4543-9A0D-69E3024FB7CC}" type="pres">
      <dgm:prSet presAssocID="{140F795B-7A14-7344-AAA5-FE8F560AAE56}" presName="vert1" presStyleCnt="0"/>
      <dgm:spPr/>
    </dgm:pt>
    <dgm:pt modelId="{AACA765A-A6D5-544C-9692-7DC87E4D87B7}" type="pres">
      <dgm:prSet presAssocID="{78B61F64-306C-3D42-9346-90F7A0B47EAF}" presName="thickLine" presStyleLbl="alignNode1" presStyleIdx="4" presStyleCnt="5"/>
      <dgm:spPr/>
    </dgm:pt>
    <dgm:pt modelId="{9002267A-9748-064B-B8AF-6287E077788C}" type="pres">
      <dgm:prSet presAssocID="{78B61F64-306C-3D42-9346-90F7A0B47EAF}" presName="horz1" presStyleCnt="0"/>
      <dgm:spPr/>
    </dgm:pt>
    <dgm:pt modelId="{71B895B3-959D-7A48-A553-2EC98DB0F494}" type="pres">
      <dgm:prSet presAssocID="{78B61F64-306C-3D42-9346-90F7A0B47EAF}" presName="tx1" presStyleLbl="revTx" presStyleIdx="4" presStyleCnt="5"/>
      <dgm:spPr/>
    </dgm:pt>
    <dgm:pt modelId="{F0509CFF-F4C4-7643-B8B5-87225FFB4EDB}" type="pres">
      <dgm:prSet presAssocID="{78B61F64-306C-3D42-9346-90F7A0B47EAF}" presName="vert1" presStyleCnt="0"/>
      <dgm:spPr/>
    </dgm:pt>
  </dgm:ptLst>
  <dgm:cxnLst>
    <dgm:cxn modelId="{1FC6BE37-D6E7-104A-83C6-A86D01F7F1E1}" srcId="{D288207C-4F25-FB46-ADD1-7DFE272461DC}" destId="{F046ADD0-0077-F94F-98DF-7FFF2F43DECE}" srcOrd="0" destOrd="0" parTransId="{490D46C1-48A6-CD4E-B85D-2F4618548A18}" sibTransId="{3A0290A3-4FED-B146-9D5E-E9EF4CFA0F5B}"/>
    <dgm:cxn modelId="{12D53F46-DCD3-1447-866B-D60D95F3C84F}" srcId="{D288207C-4F25-FB46-ADD1-7DFE272461DC}" destId="{78B61F64-306C-3D42-9346-90F7A0B47EAF}" srcOrd="4" destOrd="0" parTransId="{FCE06731-49CE-6143-840F-096DAA98CF8C}" sibTransId="{9FC8CF3E-BA0F-8E4C-BA09-9D24020C2B7E}"/>
    <dgm:cxn modelId="{4D7E355F-B216-FC40-8366-0F8613054459}" srcId="{D288207C-4F25-FB46-ADD1-7DFE272461DC}" destId="{5BCA35B7-48F0-3B41-85A3-D97F4EF7A5DE}" srcOrd="2" destOrd="0" parTransId="{E73CFCFF-D92E-654E-ADB1-C527D7A41C9C}" sibTransId="{24C07E75-88E7-054F-A051-177600204C59}"/>
    <dgm:cxn modelId="{33A4BE7E-A696-0041-AF95-1D72363DD6D5}" type="presOf" srcId="{1B8969ED-6D9C-FA4B-BA47-FA605A21E44E}" destId="{CEEBEBAF-150D-5942-9881-6DA31B31D3E8}" srcOrd="0" destOrd="0" presId="urn:microsoft.com/office/officeart/2008/layout/LinedList"/>
    <dgm:cxn modelId="{160D2393-32A2-C34F-A527-9E2242FC27A0}" type="presOf" srcId="{D288207C-4F25-FB46-ADD1-7DFE272461DC}" destId="{882D325C-6484-1B44-8F6F-C144F0D13D03}" srcOrd="0" destOrd="0" presId="urn:microsoft.com/office/officeart/2008/layout/LinedList"/>
    <dgm:cxn modelId="{9A7C17A2-2DF6-B740-9516-3DAFD687284C}" srcId="{D288207C-4F25-FB46-ADD1-7DFE272461DC}" destId="{140F795B-7A14-7344-AAA5-FE8F560AAE56}" srcOrd="3" destOrd="0" parTransId="{BE2D67C6-9F8F-8243-8589-C772B097CE23}" sibTransId="{1625475F-5FEA-184B-979E-38DDF3782B2F}"/>
    <dgm:cxn modelId="{BD37D1B4-DA14-A749-9059-3C4C4D88BA88}" type="presOf" srcId="{F046ADD0-0077-F94F-98DF-7FFF2F43DECE}" destId="{FAF8C9D9-3044-BF45-BB18-E2492AB89C8C}" srcOrd="0" destOrd="0" presId="urn:microsoft.com/office/officeart/2008/layout/LinedList"/>
    <dgm:cxn modelId="{0497A9B9-3329-8E44-9983-4965555226B8}" type="presOf" srcId="{140F795B-7A14-7344-AAA5-FE8F560AAE56}" destId="{BAE8B8D9-8BC5-7741-84C7-F46F90975BB4}" srcOrd="0" destOrd="0" presId="urn:microsoft.com/office/officeart/2008/layout/LinedList"/>
    <dgm:cxn modelId="{687B70CE-210F-8748-97D3-0005228039C4}" type="presOf" srcId="{5BCA35B7-48F0-3B41-85A3-D97F4EF7A5DE}" destId="{DBE70AFE-7930-F842-9BB6-13C7B31F50E7}" srcOrd="0" destOrd="0" presId="urn:microsoft.com/office/officeart/2008/layout/LinedList"/>
    <dgm:cxn modelId="{EB0888FC-D3AB-9B4F-97E2-302FE9A8DFDF}" type="presOf" srcId="{78B61F64-306C-3D42-9346-90F7A0B47EAF}" destId="{71B895B3-959D-7A48-A553-2EC98DB0F494}" srcOrd="0" destOrd="0" presId="urn:microsoft.com/office/officeart/2008/layout/LinedList"/>
    <dgm:cxn modelId="{A55AF3FE-15A9-224C-A57B-2940B3F147EB}" srcId="{D288207C-4F25-FB46-ADD1-7DFE272461DC}" destId="{1B8969ED-6D9C-FA4B-BA47-FA605A21E44E}" srcOrd="1" destOrd="0" parTransId="{45725EA1-FF29-F44E-BEEA-67D95FE4DF32}" sibTransId="{06CAF5AC-2FDF-DD41-A5B1-509D0B162DAC}"/>
    <dgm:cxn modelId="{44B9EF2B-D07D-B841-8C0A-65CDBE60D4AC}" type="presParOf" srcId="{882D325C-6484-1B44-8F6F-C144F0D13D03}" destId="{D2BDCDF8-8663-0242-A203-2429F7B5EB1B}" srcOrd="0" destOrd="0" presId="urn:microsoft.com/office/officeart/2008/layout/LinedList"/>
    <dgm:cxn modelId="{069AD8E1-0097-7744-83DC-F5501CE034BA}" type="presParOf" srcId="{882D325C-6484-1B44-8F6F-C144F0D13D03}" destId="{0A064A42-CD3E-FC4A-80D3-E2BFF5470D3F}" srcOrd="1" destOrd="0" presId="urn:microsoft.com/office/officeart/2008/layout/LinedList"/>
    <dgm:cxn modelId="{B02327A1-8BEB-894F-B442-8216698A0090}" type="presParOf" srcId="{0A064A42-CD3E-FC4A-80D3-E2BFF5470D3F}" destId="{FAF8C9D9-3044-BF45-BB18-E2492AB89C8C}" srcOrd="0" destOrd="0" presId="urn:microsoft.com/office/officeart/2008/layout/LinedList"/>
    <dgm:cxn modelId="{F1C05457-3742-2043-B26A-FEC5F403E81F}" type="presParOf" srcId="{0A064A42-CD3E-FC4A-80D3-E2BFF5470D3F}" destId="{2AFA362F-46B2-324F-A295-462146D4B910}" srcOrd="1" destOrd="0" presId="urn:microsoft.com/office/officeart/2008/layout/LinedList"/>
    <dgm:cxn modelId="{45B48373-B941-934E-A53A-D1EECFC3CA9D}" type="presParOf" srcId="{882D325C-6484-1B44-8F6F-C144F0D13D03}" destId="{7322AB29-0FBA-8A47-B36E-ED552EB20CEF}" srcOrd="2" destOrd="0" presId="urn:microsoft.com/office/officeart/2008/layout/LinedList"/>
    <dgm:cxn modelId="{41C9A1D1-C3A3-134C-9E64-CDC76982CE71}" type="presParOf" srcId="{882D325C-6484-1B44-8F6F-C144F0D13D03}" destId="{0DA4FCA1-3E8B-A842-8EDD-DAA59617FD3A}" srcOrd="3" destOrd="0" presId="urn:microsoft.com/office/officeart/2008/layout/LinedList"/>
    <dgm:cxn modelId="{635004FA-23A3-3441-80CB-0C7065491D93}" type="presParOf" srcId="{0DA4FCA1-3E8B-A842-8EDD-DAA59617FD3A}" destId="{CEEBEBAF-150D-5942-9881-6DA31B31D3E8}" srcOrd="0" destOrd="0" presId="urn:microsoft.com/office/officeart/2008/layout/LinedList"/>
    <dgm:cxn modelId="{548036CC-767B-694E-B19B-0C5F61B726FF}" type="presParOf" srcId="{0DA4FCA1-3E8B-A842-8EDD-DAA59617FD3A}" destId="{AA6BFA8C-1161-ED49-8327-2BC1BD9F13CF}" srcOrd="1" destOrd="0" presId="urn:microsoft.com/office/officeart/2008/layout/LinedList"/>
    <dgm:cxn modelId="{DF826B0C-534D-BC43-A49C-62AA7CB18A62}" type="presParOf" srcId="{882D325C-6484-1B44-8F6F-C144F0D13D03}" destId="{1D28314A-1A8D-014C-84E8-E76FF79487D7}" srcOrd="4" destOrd="0" presId="urn:microsoft.com/office/officeart/2008/layout/LinedList"/>
    <dgm:cxn modelId="{9524578E-6D76-A64F-902B-F9FDD9C9FFE1}" type="presParOf" srcId="{882D325C-6484-1B44-8F6F-C144F0D13D03}" destId="{AC592FEB-C2DB-2E41-8CB9-E13F0C9B494C}" srcOrd="5" destOrd="0" presId="urn:microsoft.com/office/officeart/2008/layout/LinedList"/>
    <dgm:cxn modelId="{D3F8BC98-BC6A-7A44-961C-3AF67E26AC81}" type="presParOf" srcId="{AC592FEB-C2DB-2E41-8CB9-E13F0C9B494C}" destId="{DBE70AFE-7930-F842-9BB6-13C7B31F50E7}" srcOrd="0" destOrd="0" presId="urn:microsoft.com/office/officeart/2008/layout/LinedList"/>
    <dgm:cxn modelId="{C116E391-BBDE-D34A-A1E2-349E0CA60D56}" type="presParOf" srcId="{AC592FEB-C2DB-2E41-8CB9-E13F0C9B494C}" destId="{F681E6A7-D8D5-2F4E-AED1-5E3B32EA834B}" srcOrd="1" destOrd="0" presId="urn:microsoft.com/office/officeart/2008/layout/LinedList"/>
    <dgm:cxn modelId="{935AF494-2A33-9646-A939-AB0668B93E25}" type="presParOf" srcId="{882D325C-6484-1B44-8F6F-C144F0D13D03}" destId="{8AE821AD-6BE7-044A-9D84-BE2E2E4A1CF0}" srcOrd="6" destOrd="0" presId="urn:microsoft.com/office/officeart/2008/layout/LinedList"/>
    <dgm:cxn modelId="{B2B0BB45-7F9E-DB42-8ACC-8C9319DB143E}" type="presParOf" srcId="{882D325C-6484-1B44-8F6F-C144F0D13D03}" destId="{C5B28388-FBEA-944F-A72E-C65FB2253106}" srcOrd="7" destOrd="0" presId="urn:microsoft.com/office/officeart/2008/layout/LinedList"/>
    <dgm:cxn modelId="{7CA01A51-4D8F-2048-9677-350F9947E932}" type="presParOf" srcId="{C5B28388-FBEA-944F-A72E-C65FB2253106}" destId="{BAE8B8D9-8BC5-7741-84C7-F46F90975BB4}" srcOrd="0" destOrd="0" presId="urn:microsoft.com/office/officeart/2008/layout/LinedList"/>
    <dgm:cxn modelId="{24F2D511-D8EC-8E4F-B227-F0F7F284ACB2}" type="presParOf" srcId="{C5B28388-FBEA-944F-A72E-C65FB2253106}" destId="{F4C52287-C8D1-4543-9A0D-69E3024FB7CC}" srcOrd="1" destOrd="0" presId="urn:microsoft.com/office/officeart/2008/layout/LinedList"/>
    <dgm:cxn modelId="{37BB4475-F49C-A646-93A4-943EC0DAB234}" type="presParOf" srcId="{882D325C-6484-1B44-8F6F-C144F0D13D03}" destId="{AACA765A-A6D5-544C-9692-7DC87E4D87B7}" srcOrd="8" destOrd="0" presId="urn:microsoft.com/office/officeart/2008/layout/LinedList"/>
    <dgm:cxn modelId="{213F4E1A-0047-AC49-B845-BA33AD38CD91}" type="presParOf" srcId="{882D325C-6484-1B44-8F6F-C144F0D13D03}" destId="{9002267A-9748-064B-B8AF-6287E077788C}" srcOrd="9" destOrd="0" presId="urn:microsoft.com/office/officeart/2008/layout/LinedList"/>
    <dgm:cxn modelId="{D62A658A-41CB-934B-BE66-A911C61A833C}" type="presParOf" srcId="{9002267A-9748-064B-B8AF-6287E077788C}" destId="{71B895B3-959D-7A48-A553-2EC98DB0F494}" srcOrd="0" destOrd="0" presId="urn:microsoft.com/office/officeart/2008/layout/LinedList"/>
    <dgm:cxn modelId="{3794CFE0-2FF9-B845-9540-EE8DA4BFF2BC}" type="presParOf" srcId="{9002267A-9748-064B-B8AF-6287E077788C}" destId="{F0509CFF-F4C4-7643-B8B5-87225FFB4ED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E1D13-C1C2-274A-B7F4-091548D2AEFE}">
      <dsp:nvSpPr>
        <dsp:cNvPr id="0" name=""/>
        <dsp:cNvSpPr/>
      </dsp:nvSpPr>
      <dsp:spPr>
        <a:xfrm>
          <a:off x="0" y="1060384"/>
          <a:ext cx="6666833" cy="43173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1. DLACZEGO PLAN RÓWNOŚCI PŁCI (GENDER EQUALITY PLAN- GEP)?</a:t>
          </a:r>
          <a:endParaRPr lang="en-US" sz="1800" kern="1200" dirty="0"/>
        </a:p>
      </dsp:txBody>
      <dsp:txXfrm>
        <a:off x="21075" y="1081459"/>
        <a:ext cx="6624683" cy="389580"/>
      </dsp:txXfrm>
    </dsp:sp>
    <dsp:sp modelId="{288FAF34-403D-C041-B287-F3060E2C3B7C}">
      <dsp:nvSpPr>
        <dsp:cNvPr id="0" name=""/>
        <dsp:cNvSpPr/>
      </dsp:nvSpPr>
      <dsp:spPr>
        <a:xfrm>
          <a:off x="0" y="1543954"/>
          <a:ext cx="6666833" cy="431730"/>
        </a:xfrm>
        <a:prstGeom prst="roundRect">
          <a:avLst/>
        </a:prstGeom>
        <a:gradFill rotWithShape="0">
          <a:gsLst>
            <a:gs pos="0">
              <a:schemeClr val="accent5">
                <a:hueOff val="-1126424"/>
                <a:satOff val="-2903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126424"/>
                <a:satOff val="-2903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126424"/>
                <a:satOff val="-2903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2. WYMAGANIA STAWIANE PLANOM RÓWNOŚCI PŁCI</a:t>
          </a:r>
          <a:endParaRPr lang="en-US" sz="1800" kern="1200" dirty="0"/>
        </a:p>
      </dsp:txBody>
      <dsp:txXfrm>
        <a:off x="21075" y="1565029"/>
        <a:ext cx="6624683" cy="389580"/>
      </dsp:txXfrm>
    </dsp:sp>
    <dsp:sp modelId="{98CEBD6F-1EB5-DF4E-8605-967FBC0F886D}">
      <dsp:nvSpPr>
        <dsp:cNvPr id="0" name=""/>
        <dsp:cNvSpPr/>
      </dsp:nvSpPr>
      <dsp:spPr>
        <a:xfrm>
          <a:off x="0" y="2027524"/>
          <a:ext cx="6666833" cy="431730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      2.1 ELEMENTY OBOWIĄZKOWE</a:t>
          </a:r>
          <a:endParaRPr lang="en-US" sz="1800" kern="1200" dirty="0"/>
        </a:p>
      </dsp:txBody>
      <dsp:txXfrm>
        <a:off x="21075" y="2048599"/>
        <a:ext cx="6624683" cy="389580"/>
      </dsp:txXfrm>
    </dsp:sp>
    <dsp:sp modelId="{EDCB06EC-25A1-2140-8FEB-8297F9BDA13D}">
      <dsp:nvSpPr>
        <dsp:cNvPr id="0" name=""/>
        <dsp:cNvSpPr/>
      </dsp:nvSpPr>
      <dsp:spPr>
        <a:xfrm>
          <a:off x="0" y="2511094"/>
          <a:ext cx="6666833" cy="431730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      2.2 ELEMENTY REKOMENDOWANE</a:t>
          </a:r>
          <a:endParaRPr lang="en-US" sz="1800" kern="1200" dirty="0"/>
        </a:p>
      </dsp:txBody>
      <dsp:txXfrm>
        <a:off x="21075" y="2532169"/>
        <a:ext cx="6624683" cy="389580"/>
      </dsp:txXfrm>
    </dsp:sp>
    <dsp:sp modelId="{1D0BAEE3-B047-A74D-9355-E440C335E47C}">
      <dsp:nvSpPr>
        <dsp:cNvPr id="0" name=""/>
        <dsp:cNvSpPr/>
      </dsp:nvSpPr>
      <dsp:spPr>
        <a:xfrm>
          <a:off x="0" y="2994664"/>
          <a:ext cx="6666833" cy="431730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3. STRUKTURA I CELE GEP DLA UBB</a:t>
          </a:r>
          <a:endParaRPr lang="en-US" sz="1800" kern="1200" dirty="0"/>
        </a:p>
      </dsp:txBody>
      <dsp:txXfrm>
        <a:off x="21075" y="3015739"/>
        <a:ext cx="6624683" cy="389580"/>
      </dsp:txXfrm>
    </dsp:sp>
    <dsp:sp modelId="{BF8E917B-688E-6B48-A992-8C28CA5BA6E8}">
      <dsp:nvSpPr>
        <dsp:cNvPr id="0" name=""/>
        <dsp:cNvSpPr/>
      </dsp:nvSpPr>
      <dsp:spPr>
        <a:xfrm>
          <a:off x="0" y="3478234"/>
          <a:ext cx="6666833" cy="431730"/>
        </a:xfrm>
        <a:prstGeom prst="roundRect">
          <a:avLst/>
        </a:prstGeom>
        <a:gradFill rotWithShape="0">
          <a:gsLst>
            <a:gs pos="0">
              <a:schemeClr val="accent5">
                <a:hueOff val="-5632119"/>
                <a:satOff val="-14516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632119"/>
                <a:satOff val="-14516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632119"/>
                <a:satOff val="-14516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4. PLAN DZIAŁAŃ</a:t>
          </a:r>
          <a:endParaRPr lang="en-US" sz="1800" kern="1200"/>
        </a:p>
      </dsp:txBody>
      <dsp:txXfrm>
        <a:off x="21075" y="3499309"/>
        <a:ext cx="6624683" cy="389580"/>
      </dsp:txXfrm>
    </dsp:sp>
    <dsp:sp modelId="{13A0D2B0-A575-FD4E-A91B-737561F0AE1D}">
      <dsp:nvSpPr>
        <dsp:cNvPr id="0" name=""/>
        <dsp:cNvSpPr/>
      </dsp:nvSpPr>
      <dsp:spPr>
        <a:xfrm>
          <a:off x="0" y="3990381"/>
          <a:ext cx="6666833" cy="43173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5. PODSUMOWANIE</a:t>
          </a:r>
          <a:endParaRPr lang="en-US" sz="1800" kern="1200"/>
        </a:p>
      </dsp:txBody>
      <dsp:txXfrm>
        <a:off x="21075" y="4011456"/>
        <a:ext cx="6624683" cy="3895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6EE7F-4694-2942-A448-A26E7D6A58A5}">
      <dsp:nvSpPr>
        <dsp:cNvPr id="0" name=""/>
        <dsp:cNvSpPr/>
      </dsp:nvSpPr>
      <dsp:spPr>
        <a:xfrm>
          <a:off x="0" y="2708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160302-CF25-6F43-9F94-AA77490C4088}">
      <dsp:nvSpPr>
        <dsp:cNvPr id="0" name=""/>
        <dsp:cNvSpPr/>
      </dsp:nvSpPr>
      <dsp:spPr>
        <a:xfrm>
          <a:off x="0" y="2708"/>
          <a:ext cx="6555347" cy="1846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26.</a:t>
          </a:r>
          <a:r>
            <a:rPr lang="pl-PL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800" kern="1200" dirty="0">
              <a:latin typeface="Arial" panose="020B0604020202020204" pitchFamily="34" charset="0"/>
              <a:cs typeface="Arial" panose="020B0604020202020204" pitchFamily="34" charset="0"/>
            </a:rPr>
            <a:t>Wprowadzenie do oferty przedmiotów obieralnych skierowanej do wszystkich osób uczących się w Uniwersytecie modułów kształcenia uwzględniających problematykę równości płci (np. zarządzanie różnorodnością) w tym również w języku angielskim w ramach doskonalenia procesów dydaktycznych w Uniwersytecie</a:t>
          </a:r>
        </a:p>
      </dsp:txBody>
      <dsp:txXfrm>
        <a:off x="0" y="2708"/>
        <a:ext cx="6555347" cy="1846876"/>
      </dsp:txXfrm>
    </dsp:sp>
    <dsp:sp modelId="{694C233C-4532-8B4C-93C0-5CE1FF0AE39B}">
      <dsp:nvSpPr>
        <dsp:cNvPr id="0" name=""/>
        <dsp:cNvSpPr/>
      </dsp:nvSpPr>
      <dsp:spPr>
        <a:xfrm>
          <a:off x="0" y="1849585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9B68D-F509-3E4E-8A86-6FA49A3613A7}">
      <dsp:nvSpPr>
        <dsp:cNvPr id="0" name=""/>
        <dsp:cNvSpPr/>
      </dsp:nvSpPr>
      <dsp:spPr>
        <a:xfrm>
          <a:off x="0" y="1849585"/>
          <a:ext cx="6555347" cy="1846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27.</a:t>
          </a:r>
          <a:r>
            <a:rPr lang="pl-PL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800" kern="1200" dirty="0">
              <a:latin typeface="Arial" panose="020B0604020202020204" pitchFamily="34" charset="0"/>
              <a:cs typeface="Arial" panose="020B0604020202020204" pitchFamily="34" charset="0"/>
            </a:rPr>
            <a:t>Monitorowanie poziomu wynagrodzeń z uwzględnieniem płci oraz zgodności regulacji wewnętrznych z przepisami prawa</a:t>
          </a:r>
        </a:p>
      </dsp:txBody>
      <dsp:txXfrm>
        <a:off x="0" y="1849585"/>
        <a:ext cx="6555347" cy="1846876"/>
      </dsp:txXfrm>
    </dsp:sp>
    <dsp:sp modelId="{0A389150-9FE6-0742-A010-D18957F4F8E4}">
      <dsp:nvSpPr>
        <dsp:cNvPr id="0" name=""/>
        <dsp:cNvSpPr/>
      </dsp:nvSpPr>
      <dsp:spPr>
        <a:xfrm>
          <a:off x="0" y="3696461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958048-4A5A-CD45-A8C0-95A0FEBC34FE}">
      <dsp:nvSpPr>
        <dsp:cNvPr id="0" name=""/>
        <dsp:cNvSpPr/>
      </dsp:nvSpPr>
      <dsp:spPr>
        <a:xfrm>
          <a:off x="0" y="3696461"/>
          <a:ext cx="6555347" cy="1846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28.</a:t>
          </a:r>
          <a:r>
            <a:rPr lang="pl-PL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800" kern="1200" dirty="0">
              <a:latin typeface="Arial" panose="020B0604020202020204" pitchFamily="34" charset="0"/>
              <a:cs typeface="Arial" panose="020B0604020202020204" pitchFamily="34" charset="0"/>
            </a:rPr>
            <a:t>Kontynuacja wsparcia i oferowania świadczeń finansowanych z Zakładowego Funduszu Świadczeń Socjalnych (np. dofinansowanie do wypoczynku, pomoc finansowa w formie zapomóg i innych świadczeń́ socjalnych, dofinansowanie do udziału w wydarzeniach kulturalnych, sportowych itp.)</a:t>
          </a:r>
        </a:p>
      </dsp:txBody>
      <dsp:txXfrm>
        <a:off x="0" y="3696461"/>
        <a:ext cx="6555347" cy="184687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BB2A45-05EA-6E42-A55C-C52E17F28975}">
      <dsp:nvSpPr>
        <dsp:cNvPr id="0" name=""/>
        <dsp:cNvSpPr/>
      </dsp:nvSpPr>
      <dsp:spPr>
        <a:xfrm>
          <a:off x="0" y="0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2D94BD-3ACB-B748-AA04-C2C7FAE25E7C}">
      <dsp:nvSpPr>
        <dsp:cNvPr id="0" name=""/>
        <dsp:cNvSpPr/>
      </dsp:nvSpPr>
      <dsp:spPr>
        <a:xfrm>
          <a:off x="0" y="0"/>
          <a:ext cx="6555347" cy="1386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29.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Aktualizacja i dostosowanie regulacji wewnętrznych dotyczących równego traktowania, wynagradzania, ochrony sygnalistów i innych do zmian wynikających </a:t>
          </a:r>
          <a:b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z przepisów prawa</a:t>
          </a:r>
        </a:p>
      </dsp:txBody>
      <dsp:txXfrm>
        <a:off x="0" y="0"/>
        <a:ext cx="6555347" cy="1386511"/>
      </dsp:txXfrm>
    </dsp:sp>
    <dsp:sp modelId="{8CF36C28-97CC-DD42-94B5-338F0F4CC9E8}">
      <dsp:nvSpPr>
        <dsp:cNvPr id="0" name=""/>
        <dsp:cNvSpPr/>
      </dsp:nvSpPr>
      <dsp:spPr>
        <a:xfrm>
          <a:off x="0" y="1386511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428E22-28C2-FE4A-AA3F-4DDF68CB6D9F}">
      <dsp:nvSpPr>
        <dsp:cNvPr id="0" name=""/>
        <dsp:cNvSpPr/>
      </dsp:nvSpPr>
      <dsp:spPr>
        <a:xfrm>
          <a:off x="0" y="1386511"/>
          <a:ext cx="6555347" cy="1386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30.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Szkolenie dotyczące znajomości procedur Wewnętrznej Polityki Antydyskryminacyjnej obowiązkowe dla każdego nowego pracownika/</a:t>
          </a:r>
          <a:r>
            <a:rPr lang="pl-PL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cy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, uczestnika/</a:t>
          </a:r>
          <a:r>
            <a:rPr lang="pl-PL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czki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 Szkoły Doktorskiej i studenta/ki po rozpoczęciu pracy/studiów oraz dla wszystkich członków gremiów wymienionych w WPA po objęciu funkcji</a:t>
          </a:r>
        </a:p>
      </dsp:txBody>
      <dsp:txXfrm>
        <a:off x="0" y="1386511"/>
        <a:ext cx="6555347" cy="1386511"/>
      </dsp:txXfrm>
    </dsp:sp>
    <dsp:sp modelId="{7BA7C6B7-E4D9-AD44-9F5D-C61E2C681F37}">
      <dsp:nvSpPr>
        <dsp:cNvPr id="0" name=""/>
        <dsp:cNvSpPr/>
      </dsp:nvSpPr>
      <dsp:spPr>
        <a:xfrm>
          <a:off x="0" y="2773023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BC146-4F61-C343-B705-D1BCD417784F}">
      <dsp:nvSpPr>
        <dsp:cNvPr id="0" name=""/>
        <dsp:cNvSpPr/>
      </dsp:nvSpPr>
      <dsp:spPr>
        <a:xfrm>
          <a:off x="0" y="2773023"/>
          <a:ext cx="6555347" cy="1386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31.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Szkolenia z zakresu równego traktowania, przeciwdziałania </a:t>
          </a:r>
          <a:r>
            <a:rPr lang="pl-PL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mobbingowi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 i dyskryminacji oraz kompetencji miękkich dla kadry kierowniczej oraz członków gremiów związanych z przeciwdziałaniem wymienionym zjawiskom</a:t>
          </a:r>
        </a:p>
      </dsp:txBody>
      <dsp:txXfrm>
        <a:off x="0" y="2773023"/>
        <a:ext cx="6555347" cy="1386511"/>
      </dsp:txXfrm>
    </dsp:sp>
    <dsp:sp modelId="{AE8C984B-A281-CC4E-8F0B-1B8DAFBCB473}">
      <dsp:nvSpPr>
        <dsp:cNvPr id="0" name=""/>
        <dsp:cNvSpPr/>
      </dsp:nvSpPr>
      <dsp:spPr>
        <a:xfrm>
          <a:off x="0" y="4159535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2E62DD-E965-354B-9E20-F74191A095EE}">
      <dsp:nvSpPr>
        <dsp:cNvPr id="0" name=""/>
        <dsp:cNvSpPr/>
      </dsp:nvSpPr>
      <dsp:spPr>
        <a:xfrm>
          <a:off x="0" y="4159535"/>
          <a:ext cx="6555347" cy="1386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32.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Szkolenia z zakresu równego traktowania, przeciwdziałania przemocy ze względu na płeć, radzenia sobie w sytuacji doświadczenia przemocy, przeciwdziałania wszelkim zjawiskom patologicznym dla osób zatrudnionych i uczących się.</a:t>
          </a:r>
        </a:p>
      </dsp:txBody>
      <dsp:txXfrm>
        <a:off x="0" y="4159535"/>
        <a:ext cx="6555347" cy="13865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3684D-BA2C-8E46-B018-553D7BE6B231}">
      <dsp:nvSpPr>
        <dsp:cNvPr id="0" name=""/>
        <dsp:cNvSpPr/>
      </dsp:nvSpPr>
      <dsp:spPr>
        <a:xfrm>
          <a:off x="0" y="6439"/>
          <a:ext cx="6666833" cy="13127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i="0" kern="1200" dirty="0">
              <a:latin typeface="Arial" panose="020B0604020202020204" pitchFamily="34" charset="0"/>
              <a:cs typeface="Arial" panose="020B0604020202020204" pitchFamily="34" charset="0"/>
            </a:rPr>
            <a:t>Zgodnie z zasadami programu Horyzont Europa wnioskodawcy oraz beneficjenci z państw członkowskich UE oraz krajów stowarzyszonych, składając wniosek grantowy w portalu </a:t>
          </a:r>
          <a:r>
            <a:rPr lang="pl-PL" sz="1600" b="1" i="1" kern="1200" dirty="0">
              <a:latin typeface="Arial" panose="020B0604020202020204" pitchFamily="34" charset="0"/>
              <a:cs typeface="Arial" panose="020B0604020202020204" pitchFamily="34" charset="0"/>
            </a:rPr>
            <a:t>EU </a:t>
          </a:r>
          <a:r>
            <a:rPr lang="pl-PL" sz="1600" b="1" i="1" kern="1200" dirty="0" err="1">
              <a:latin typeface="Arial" panose="020B0604020202020204" pitchFamily="34" charset="0"/>
              <a:cs typeface="Arial" panose="020B0604020202020204" pitchFamily="34" charset="0"/>
            </a:rPr>
            <a:t>Funding</a:t>
          </a:r>
          <a:r>
            <a:rPr lang="pl-PL" sz="1600" b="1" i="1" kern="1200" dirty="0">
              <a:latin typeface="Arial" panose="020B0604020202020204" pitchFamily="34" charset="0"/>
              <a:cs typeface="Arial" panose="020B0604020202020204" pitchFamily="34" charset="0"/>
            </a:rPr>
            <a:t> &amp; </a:t>
          </a:r>
          <a:r>
            <a:rPr lang="pl-PL" sz="1600" b="1" i="1" kern="1200" dirty="0" err="1">
              <a:latin typeface="Arial" panose="020B0604020202020204" pitchFamily="34" charset="0"/>
              <a:cs typeface="Arial" panose="020B0604020202020204" pitchFamily="34" charset="0"/>
            </a:rPr>
            <a:t>Tenders</a:t>
          </a:r>
          <a:r>
            <a:rPr lang="pl-PL" sz="1600" b="1" i="0" kern="1200" dirty="0">
              <a:latin typeface="Arial" panose="020B0604020202020204" pitchFamily="34" charset="0"/>
              <a:cs typeface="Arial" panose="020B0604020202020204" pitchFamily="34" charset="0"/>
            </a:rPr>
            <a:t>, </a:t>
          </a:r>
          <a:r>
            <a:rPr lang="pl-PL" sz="1600" b="1" i="0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muszą posiadać wdrożony Plan Równości Płci (GEP). </a:t>
          </a:r>
          <a:endParaRPr lang="en-US" sz="1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083" y="70522"/>
        <a:ext cx="6538667" cy="1184574"/>
      </dsp:txXfrm>
    </dsp:sp>
    <dsp:sp modelId="{D48C0A13-D47A-8446-8D72-2AB2D4128459}">
      <dsp:nvSpPr>
        <dsp:cNvPr id="0" name=""/>
        <dsp:cNvSpPr/>
      </dsp:nvSpPr>
      <dsp:spPr>
        <a:xfrm>
          <a:off x="0" y="1382539"/>
          <a:ext cx="6666833" cy="1312740"/>
        </a:xfrm>
        <a:prstGeom prst="round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GEP jest </a:t>
          </a:r>
          <a:r>
            <a:rPr lang="pl-PL" sz="1600" b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obowiązkowy</a:t>
          </a: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 dla: p</a:t>
          </a:r>
          <a:r>
            <a:rPr lang="pl-PL" sz="1600" b="1" i="0" kern="1200" dirty="0">
              <a:latin typeface="Arial" panose="020B0604020202020204" pitchFamily="34" charset="0"/>
              <a:cs typeface="Arial" panose="020B0604020202020204" pitchFamily="34" charset="0"/>
            </a:rPr>
            <a:t>odmiotów publicznych </a:t>
          </a:r>
          <a:r>
            <a:rPr lang="pl-PL" sz="1600" b="1" i="1" kern="1200" dirty="0">
              <a:latin typeface="Arial" panose="020B0604020202020204" pitchFamily="34" charset="0"/>
              <a:cs typeface="Arial" panose="020B0604020202020204" pitchFamily="34" charset="0"/>
            </a:rPr>
            <a:t>(public </a:t>
          </a:r>
          <a:r>
            <a:rPr lang="pl-PL" sz="1600" b="1" i="1" kern="1200" dirty="0" err="1">
              <a:latin typeface="Arial" panose="020B0604020202020204" pitchFamily="34" charset="0"/>
              <a:cs typeface="Arial" panose="020B0604020202020204" pitchFamily="34" charset="0"/>
            </a:rPr>
            <a:t>bodies</a:t>
          </a:r>
          <a:r>
            <a:rPr lang="pl-PL" sz="1600" b="1" i="1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pl-PL" sz="1600" b="1" i="0" kern="1200" dirty="0">
              <a:latin typeface="Arial" panose="020B0604020202020204" pitchFamily="34" charset="0"/>
              <a:cs typeface="Arial" panose="020B0604020202020204" pitchFamily="34" charset="0"/>
            </a:rPr>
            <a:t>instytucji naukowych </a:t>
          </a:r>
          <a:r>
            <a:rPr lang="pl-PL" sz="1600" b="1" i="1" kern="1200" dirty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pl-PL" sz="1600" b="1" i="1" kern="1200" dirty="0" err="1">
              <a:latin typeface="Arial" panose="020B0604020202020204" pitchFamily="34" charset="0"/>
              <a:cs typeface="Arial" panose="020B0604020202020204" pitchFamily="34" charset="0"/>
            </a:rPr>
            <a:t>research</a:t>
          </a:r>
          <a:r>
            <a:rPr lang="pl-PL" sz="1600" b="1" i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b="1" i="1" kern="1200" dirty="0" err="1">
              <a:latin typeface="Arial" panose="020B0604020202020204" pitchFamily="34" charset="0"/>
              <a:cs typeface="Arial" panose="020B0604020202020204" pitchFamily="34" charset="0"/>
            </a:rPr>
            <a:t>organizations</a:t>
          </a:r>
          <a:r>
            <a:rPr lang="pl-PL" sz="1600" b="1" i="1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pl-PL" sz="1600" b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</a:t>
          </a:r>
          <a:r>
            <a:rPr lang="pl-PL" sz="1600" b="1" i="0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czelni </a:t>
          </a:r>
          <a:r>
            <a:rPr lang="pl-PL" sz="1600" b="1" i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pl-PL" sz="1600" b="1" i="1" u="sng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higher</a:t>
          </a:r>
          <a:r>
            <a:rPr lang="pl-PL" sz="1600" b="1" i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b="1" i="1" u="sng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education</a:t>
          </a:r>
          <a:r>
            <a:rPr lang="pl-PL" sz="1600" b="1" i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b="1" i="1" u="sng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establishments</a:t>
          </a:r>
          <a:r>
            <a:rPr lang="pl-PL" sz="1600" b="1" i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  <a:r>
            <a:rPr lang="pl-PL" sz="1600" b="1" i="0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1600" b="1" u="sng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083" y="1446622"/>
        <a:ext cx="6538667" cy="1184574"/>
      </dsp:txXfrm>
    </dsp:sp>
    <dsp:sp modelId="{4A8AF622-5804-6E46-ABB2-975D6D3DEBF0}">
      <dsp:nvSpPr>
        <dsp:cNvPr id="0" name=""/>
        <dsp:cNvSpPr/>
      </dsp:nvSpPr>
      <dsp:spPr>
        <a:xfrm>
          <a:off x="0" y="2758639"/>
          <a:ext cx="6666833" cy="1312740"/>
        </a:xfrm>
        <a:prstGeom prst="round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KE może weryfikować posiadanie GEP oraz spełnianie kryteriów obowiązkowych na każdym etapie realizacji projektu (również w okresie audytu). </a:t>
          </a:r>
          <a:r>
            <a:rPr lang="pl-PL" sz="1600" b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Brak GEP </a:t>
          </a: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lub jego niedostosowanie do wymagań KE może skutkować </a:t>
          </a:r>
          <a:r>
            <a:rPr lang="pl-PL" sz="1600" b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rozwiązaniem umowy o finansowanie</a:t>
          </a: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, a co za tym idzie koniecznością </a:t>
          </a:r>
          <a:r>
            <a:rPr lang="pl-PL" sz="1600" b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zwrotu pozyskanych środków</a:t>
          </a: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1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083" y="2822722"/>
        <a:ext cx="6538667" cy="1184574"/>
      </dsp:txXfrm>
    </dsp:sp>
    <dsp:sp modelId="{6DF1578D-39C1-0144-B41B-81C7CF801AE9}">
      <dsp:nvSpPr>
        <dsp:cNvPr id="0" name=""/>
        <dsp:cNvSpPr/>
      </dsp:nvSpPr>
      <dsp:spPr>
        <a:xfrm>
          <a:off x="0" y="4134740"/>
          <a:ext cx="6666833" cy="131274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Inne </a:t>
          </a:r>
          <a:r>
            <a:rPr lang="pl-PL" sz="1600" b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bardzo ważne </a:t>
          </a: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korzyści to m. in.: poprawa wizerunku, atmosfery i dobrostanu pracowników: większa motywacja i satysfakcja, poczucie bezpieczeństwa, mniej konfliktów i więcej współpracy.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083" y="4198823"/>
        <a:ext cx="6538667" cy="11845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8C2674-EC67-944D-9B3E-A05425B23A40}">
      <dsp:nvSpPr>
        <dsp:cNvPr id="0" name=""/>
        <dsp:cNvSpPr/>
      </dsp:nvSpPr>
      <dsp:spPr>
        <a:xfrm>
          <a:off x="0" y="730575"/>
          <a:ext cx="6666833" cy="75477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/>
            <a:t>WSTĘP</a:t>
          </a:r>
          <a:endParaRPr lang="en-US" sz="1900" b="1" kern="1200"/>
        </a:p>
      </dsp:txBody>
      <dsp:txXfrm>
        <a:off x="36845" y="767420"/>
        <a:ext cx="6593143" cy="681087"/>
      </dsp:txXfrm>
    </dsp:sp>
    <dsp:sp modelId="{021DCE9D-1E1B-5A4B-AB3C-66FCB3E21DEF}">
      <dsp:nvSpPr>
        <dsp:cNvPr id="0" name=""/>
        <dsp:cNvSpPr/>
      </dsp:nvSpPr>
      <dsp:spPr>
        <a:xfrm>
          <a:off x="0" y="1540073"/>
          <a:ext cx="6666833" cy="754777"/>
        </a:xfrm>
        <a:prstGeom prst="round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/>
            <a:t>DIAGNOZA STRUKTURALNA</a:t>
          </a:r>
          <a:endParaRPr lang="en-US" sz="1900" b="1" kern="1200"/>
        </a:p>
      </dsp:txBody>
      <dsp:txXfrm>
        <a:off x="36845" y="1576918"/>
        <a:ext cx="6593143" cy="681087"/>
      </dsp:txXfrm>
    </dsp:sp>
    <dsp:sp modelId="{BBF544F1-E3FB-BE4F-97AF-B77454C73E72}">
      <dsp:nvSpPr>
        <dsp:cNvPr id="0" name=""/>
        <dsp:cNvSpPr/>
      </dsp:nvSpPr>
      <dsp:spPr>
        <a:xfrm>
          <a:off x="0" y="2349571"/>
          <a:ext cx="6666833" cy="754777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/>
            <a:t>BADANIE ANKIETOWE OSÓB ZATRUDNIONYCH I STUDIUJĄCYCH ORAZ UCZESTNICZĄCYCH W SZKOLE DOKTORSKIEJ UBB</a:t>
          </a:r>
          <a:endParaRPr lang="en-US" sz="1900" b="1" kern="1200"/>
        </a:p>
      </dsp:txBody>
      <dsp:txXfrm>
        <a:off x="36845" y="2386416"/>
        <a:ext cx="6593143" cy="681087"/>
      </dsp:txXfrm>
    </dsp:sp>
    <dsp:sp modelId="{9F9CB4BC-4ADF-DE48-881A-6C8EB1C8AB38}">
      <dsp:nvSpPr>
        <dsp:cNvPr id="0" name=""/>
        <dsp:cNvSpPr/>
      </dsp:nvSpPr>
      <dsp:spPr>
        <a:xfrm>
          <a:off x="0" y="3159068"/>
          <a:ext cx="6666833" cy="754777"/>
        </a:xfrm>
        <a:prstGeom prst="round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/>
            <a:t>OBSZARY DZIAŁAŃ I CELE GEP DLA UBB 2025-2029</a:t>
          </a:r>
          <a:endParaRPr lang="en-US" sz="1900" b="1" kern="1200"/>
        </a:p>
      </dsp:txBody>
      <dsp:txXfrm>
        <a:off x="36845" y="3195913"/>
        <a:ext cx="6593143" cy="681087"/>
      </dsp:txXfrm>
    </dsp:sp>
    <dsp:sp modelId="{BC22FDBA-8492-2846-BA16-0828761B03A9}">
      <dsp:nvSpPr>
        <dsp:cNvPr id="0" name=""/>
        <dsp:cNvSpPr/>
      </dsp:nvSpPr>
      <dsp:spPr>
        <a:xfrm>
          <a:off x="0" y="3968566"/>
          <a:ext cx="6666833" cy="754777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/>
            <a:t>HARMONOGRAM DZIAŁAŃ</a:t>
          </a:r>
          <a:endParaRPr lang="en-US" sz="1900" b="1" kern="1200"/>
        </a:p>
      </dsp:txBody>
      <dsp:txXfrm>
        <a:off x="36845" y="4005411"/>
        <a:ext cx="6593143" cy="6810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87FFB-51D8-2642-9AB8-A9F89C0D3601}">
      <dsp:nvSpPr>
        <dsp:cNvPr id="0" name=""/>
        <dsp:cNvSpPr/>
      </dsp:nvSpPr>
      <dsp:spPr>
        <a:xfrm>
          <a:off x="0" y="210"/>
          <a:ext cx="6666833" cy="107939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Cel I  </a:t>
          </a: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	Wzmacnianie świadomości wspólnoty Uniwersytetu na temat równości oraz jej znaczenia dla budowania </a:t>
          </a:r>
          <a:r>
            <a:rPr lang="pl-PL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inkluzywnej</a:t>
          </a: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, opartej na różnorodności kultury organizacyjnej oraz doskonalenie rozwiązań pozwalających na równoważenie obowiązków zawodowych i życia prywatnego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692" y="52902"/>
        <a:ext cx="6561449" cy="974009"/>
      </dsp:txXfrm>
    </dsp:sp>
    <dsp:sp modelId="{FA63AA66-6117-1F47-96F4-674A1D3FB4A2}">
      <dsp:nvSpPr>
        <dsp:cNvPr id="0" name=""/>
        <dsp:cNvSpPr/>
      </dsp:nvSpPr>
      <dsp:spPr>
        <a:xfrm>
          <a:off x="0" y="1093736"/>
          <a:ext cx="6666833" cy="1079393"/>
        </a:xfrm>
        <a:prstGeom prst="round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Cel II </a:t>
          </a: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	Dążenie do zrównoważonej reprezentacji płci na różnych szczeblach i etapach procesów decyzyjnych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692" y="1146428"/>
        <a:ext cx="6561449" cy="974009"/>
      </dsp:txXfrm>
    </dsp:sp>
    <dsp:sp modelId="{33E25003-ED4F-124D-9EB0-81B193939484}">
      <dsp:nvSpPr>
        <dsp:cNvPr id="0" name=""/>
        <dsp:cNvSpPr/>
      </dsp:nvSpPr>
      <dsp:spPr>
        <a:xfrm>
          <a:off x="0" y="2187263"/>
          <a:ext cx="6666833" cy="1079393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Cel III </a:t>
          </a: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	Wspieranie równego dostępu do procesów rekrutacji i rozwoju karier zawodowych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692" y="2239955"/>
        <a:ext cx="6561449" cy="974009"/>
      </dsp:txXfrm>
    </dsp:sp>
    <dsp:sp modelId="{45B18E4F-B168-5C4B-B432-0BEE3736AF9D}">
      <dsp:nvSpPr>
        <dsp:cNvPr id="0" name=""/>
        <dsp:cNvSpPr/>
      </dsp:nvSpPr>
      <dsp:spPr>
        <a:xfrm>
          <a:off x="0" y="3280789"/>
          <a:ext cx="6666833" cy="1079393"/>
        </a:xfrm>
        <a:prstGeom prst="round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Cel IV </a:t>
          </a: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	Wspieranie włączania wymiaru płci do treści badawczych i dydaktycznych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692" y="3333481"/>
        <a:ext cx="6561449" cy="974009"/>
      </dsp:txXfrm>
    </dsp:sp>
    <dsp:sp modelId="{AF25F097-5E6B-9647-B8AD-B611C79F9C2E}">
      <dsp:nvSpPr>
        <dsp:cNvPr id="0" name=""/>
        <dsp:cNvSpPr/>
      </dsp:nvSpPr>
      <dsp:spPr>
        <a:xfrm>
          <a:off x="0" y="4374315"/>
          <a:ext cx="6666833" cy="1079393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Cel V </a:t>
          </a:r>
          <a:r>
            <a:rPr lang="pl-PL" sz="1600" b="1" kern="1200" dirty="0">
              <a:latin typeface="Arial" panose="020B0604020202020204" pitchFamily="34" charset="0"/>
              <a:cs typeface="Arial" panose="020B0604020202020204" pitchFamily="34" charset="0"/>
            </a:rPr>
            <a:t>	Zapobieganie i przeciwdziałanie wszelkim przejawom przemocy, w tym w szczególności ze względu na płeć</a:t>
          </a:r>
          <a:endParaRPr lang="en-US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692" y="4427007"/>
        <a:ext cx="6561449" cy="9740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B6366B-2CA2-CA46-ADC4-3D217A703C3C}">
      <dsp:nvSpPr>
        <dsp:cNvPr id="0" name=""/>
        <dsp:cNvSpPr/>
      </dsp:nvSpPr>
      <dsp:spPr>
        <a:xfrm>
          <a:off x="0" y="677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219EA-F7E5-D04C-92DD-9C4DE54773CA}">
      <dsp:nvSpPr>
        <dsp:cNvPr id="0" name=""/>
        <dsp:cNvSpPr/>
      </dsp:nvSpPr>
      <dsp:spPr>
        <a:xfrm>
          <a:off x="0" y="677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Opracowanie zestawu  mierników stanu równości płci i stworzenie stałego, jednolitego systemu monitorowania ich poziomu w UBB z uwzględnieniem </a:t>
          </a:r>
          <a:r>
            <a:rPr lang="pl-PL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intersekcjonalności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 wynikających ze specyfiki funkcjonowania różnych obszarów Uniwersytetu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677"/>
        <a:ext cx="6555347" cy="1108938"/>
      </dsp:txXfrm>
    </dsp:sp>
    <dsp:sp modelId="{8A76D573-02EE-FE4A-B7A9-BD95CC3F0D41}">
      <dsp:nvSpPr>
        <dsp:cNvPr id="0" name=""/>
        <dsp:cNvSpPr/>
      </dsp:nvSpPr>
      <dsp:spPr>
        <a:xfrm>
          <a:off x="0" y="1109615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25C02-FF3A-4D46-B70F-8C2FD0633D8A}">
      <dsp:nvSpPr>
        <dsp:cNvPr id="0" name=""/>
        <dsp:cNvSpPr/>
      </dsp:nvSpPr>
      <dsp:spPr>
        <a:xfrm>
          <a:off x="0" y="1109615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Przygotowanie materiałów promocyjnych dla kandydatów/</a:t>
          </a:r>
          <a:r>
            <a:rPr lang="pl-PL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ek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 na studia (ulotek i plakatów w formie papierowej i elektronicznej) uwzględniających różnorodność płci (w części graficznej i opisowej)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109615"/>
        <a:ext cx="6555347" cy="1108938"/>
      </dsp:txXfrm>
    </dsp:sp>
    <dsp:sp modelId="{FEBB9FFD-C420-FF47-B4BF-3D6AC6348819}">
      <dsp:nvSpPr>
        <dsp:cNvPr id="0" name=""/>
        <dsp:cNvSpPr/>
      </dsp:nvSpPr>
      <dsp:spPr>
        <a:xfrm>
          <a:off x="0" y="2218554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460159-96D9-4243-A5EB-E5194758E153}">
      <dsp:nvSpPr>
        <dsp:cNvPr id="0" name=""/>
        <dsp:cNvSpPr/>
      </dsp:nvSpPr>
      <dsp:spPr>
        <a:xfrm>
          <a:off x="0" y="2218554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3.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Przegląd i doskonalenie zapisów Wewnętrznej Polityki Antydyskryminacyjnej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218554"/>
        <a:ext cx="6555347" cy="1108938"/>
      </dsp:txXfrm>
    </dsp:sp>
    <dsp:sp modelId="{5132AA19-2C81-AA4E-A5CB-3A453E780443}">
      <dsp:nvSpPr>
        <dsp:cNvPr id="0" name=""/>
        <dsp:cNvSpPr/>
      </dsp:nvSpPr>
      <dsp:spPr>
        <a:xfrm>
          <a:off x="0" y="3327492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1BAC4-7AF4-B941-8188-8846B66FDB93}">
      <dsp:nvSpPr>
        <dsp:cNvPr id="0" name=""/>
        <dsp:cNvSpPr/>
      </dsp:nvSpPr>
      <dsp:spPr>
        <a:xfrm>
          <a:off x="0" y="3327492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4.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Aktualizacja informacji dotyczących działań prowadzonych w ramach GEP oraz realizacji Strategii HR dla naukowców (strona internetowa UBB) 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327492"/>
        <a:ext cx="6555347" cy="1108938"/>
      </dsp:txXfrm>
    </dsp:sp>
    <dsp:sp modelId="{BFC8FDCE-E72C-6C4A-8475-AAA92E352F24}">
      <dsp:nvSpPr>
        <dsp:cNvPr id="0" name=""/>
        <dsp:cNvSpPr/>
      </dsp:nvSpPr>
      <dsp:spPr>
        <a:xfrm>
          <a:off x="0" y="4436431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1B64A1-D69B-1F43-A611-2A64F352B22E}">
      <dsp:nvSpPr>
        <dsp:cNvPr id="0" name=""/>
        <dsp:cNvSpPr/>
      </dsp:nvSpPr>
      <dsp:spPr>
        <a:xfrm>
          <a:off x="0" y="4436431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5.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Informowanie wszystkich członków wspólnoty Uniwersytetu o realizacji Planu Równości Płci.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4436431"/>
        <a:ext cx="6555347" cy="11089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2903E-2C6C-2942-898E-081CF77EDA47}">
      <dsp:nvSpPr>
        <dsp:cNvPr id="0" name=""/>
        <dsp:cNvSpPr/>
      </dsp:nvSpPr>
      <dsp:spPr>
        <a:xfrm>
          <a:off x="0" y="677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140F1D0-0036-DD43-A1FE-805342EF9452}">
      <dsp:nvSpPr>
        <dsp:cNvPr id="0" name=""/>
        <dsp:cNvSpPr/>
      </dsp:nvSpPr>
      <dsp:spPr>
        <a:xfrm>
          <a:off x="0" y="677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6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Uwzględnienie (w miarę możliwości) dostosowania Harmonogramu roku akademickiego do Kalendarza roku szkolnego ogłaszanego przez Ministerstwo Edukacji Narodowej</a:t>
          </a:r>
        </a:p>
      </dsp:txBody>
      <dsp:txXfrm>
        <a:off x="0" y="677"/>
        <a:ext cx="6555347" cy="1108938"/>
      </dsp:txXfrm>
    </dsp:sp>
    <dsp:sp modelId="{C4C5EA5D-BE3A-C841-A65C-6DC1776A3D33}">
      <dsp:nvSpPr>
        <dsp:cNvPr id="0" name=""/>
        <dsp:cNvSpPr/>
      </dsp:nvSpPr>
      <dsp:spPr>
        <a:xfrm>
          <a:off x="0" y="1109615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B997895-F9E1-4E44-BDE5-544F525093E4}">
      <dsp:nvSpPr>
        <dsp:cNvPr id="0" name=""/>
        <dsp:cNvSpPr/>
      </dsp:nvSpPr>
      <dsp:spPr>
        <a:xfrm>
          <a:off x="0" y="1109615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7.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Opracowanie i wdrożenie polityki OTM-R (otwartego, przejrzystego i opartego na kryteriach merytorycznych procesu rekrutacji osób zatrudnianych w związku z działalnością badawczą realizowaną w UBB)</a:t>
          </a:r>
        </a:p>
      </dsp:txBody>
      <dsp:txXfrm>
        <a:off x="0" y="1109615"/>
        <a:ext cx="6555347" cy="1108938"/>
      </dsp:txXfrm>
    </dsp:sp>
    <dsp:sp modelId="{78CF8C7A-4E21-5643-98DF-4CEF37EEA76E}">
      <dsp:nvSpPr>
        <dsp:cNvPr id="0" name=""/>
        <dsp:cNvSpPr/>
      </dsp:nvSpPr>
      <dsp:spPr>
        <a:xfrm>
          <a:off x="0" y="2218554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47EA87F-FA91-D24F-9E2D-AA5BF6D4D1BB}">
      <dsp:nvSpPr>
        <dsp:cNvPr id="0" name=""/>
        <dsp:cNvSpPr/>
      </dsp:nvSpPr>
      <dsp:spPr>
        <a:xfrm>
          <a:off x="0" y="2218554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8.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Opracowanie i wdrożenie polityki rekrutacji na pozostałe stanowiska w Uniwersytecie (na wzór polityki OTM-R)</a:t>
          </a:r>
        </a:p>
      </dsp:txBody>
      <dsp:txXfrm>
        <a:off x="0" y="2218554"/>
        <a:ext cx="6555347" cy="1108938"/>
      </dsp:txXfrm>
    </dsp:sp>
    <dsp:sp modelId="{B9BC8049-C9EF-714D-BC9D-3146265F4EA1}">
      <dsp:nvSpPr>
        <dsp:cNvPr id="0" name=""/>
        <dsp:cNvSpPr/>
      </dsp:nvSpPr>
      <dsp:spPr>
        <a:xfrm>
          <a:off x="0" y="3327492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25B1D4F-3A39-2E45-8143-A45624635888}">
      <dsp:nvSpPr>
        <dsp:cNvPr id="0" name=""/>
        <dsp:cNvSpPr/>
      </dsp:nvSpPr>
      <dsp:spPr>
        <a:xfrm>
          <a:off x="0" y="3327492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9.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Doskonalenie procesu oceny pracowniczej dla przygotowania oceny na lata 2027-2029</a:t>
          </a:r>
        </a:p>
      </dsp:txBody>
      <dsp:txXfrm>
        <a:off x="0" y="3327492"/>
        <a:ext cx="6555347" cy="1108938"/>
      </dsp:txXfrm>
    </dsp:sp>
    <dsp:sp modelId="{2105FDD8-0AE6-EB44-B4F9-34BE5BF56EED}">
      <dsp:nvSpPr>
        <dsp:cNvPr id="0" name=""/>
        <dsp:cNvSpPr/>
      </dsp:nvSpPr>
      <dsp:spPr>
        <a:xfrm>
          <a:off x="0" y="4436431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4AC2A1F-F790-0F4E-ACE9-8C5424F255A7}">
      <dsp:nvSpPr>
        <dsp:cNvPr id="0" name=""/>
        <dsp:cNvSpPr/>
      </dsp:nvSpPr>
      <dsp:spPr>
        <a:xfrm>
          <a:off x="0" y="4436431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10.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Wprowadzenie obowiązku przeprowadzenia rozmów z pracownikami w zakresie rozwoju ich karier/ potrzeby wsparcia w wykonywaniu obowiązków zawodowych (raz w trakcie cyklu oceny pracowniczej po uzyskaniu wyniku oceny dla nauczycieli akademickich)</a:t>
          </a:r>
        </a:p>
      </dsp:txBody>
      <dsp:txXfrm>
        <a:off x="0" y="4436431"/>
        <a:ext cx="6555347" cy="11089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4F810-645A-254C-99FE-C17920B2C39E}">
      <dsp:nvSpPr>
        <dsp:cNvPr id="0" name=""/>
        <dsp:cNvSpPr/>
      </dsp:nvSpPr>
      <dsp:spPr>
        <a:xfrm>
          <a:off x="0" y="677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D27C87-2A44-0D40-9DAF-40E1BEB9EBB3}">
      <dsp:nvSpPr>
        <dsp:cNvPr id="0" name=""/>
        <dsp:cNvSpPr/>
      </dsp:nvSpPr>
      <dsp:spPr>
        <a:xfrm>
          <a:off x="0" y="677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11.</a:t>
          </a:r>
          <a:r>
            <a:rPr lang="pl-PL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Upowszechnianie wyników badań uwzględniających perspektywę płci w ramach organizowanych w UBB konferencji naukowych/ Festiwalu Nauki i Sztuki/ Dni otwartych oraz informowanie o wydarzeniach/ szczególnych osiągnięciach na stronie internetowej Uniwersytetu i w mediach</a:t>
          </a:r>
        </a:p>
      </dsp:txBody>
      <dsp:txXfrm>
        <a:off x="0" y="677"/>
        <a:ext cx="6555347" cy="1108938"/>
      </dsp:txXfrm>
    </dsp:sp>
    <dsp:sp modelId="{0B592F11-B027-BA41-A46D-1C4BC8DB09FE}">
      <dsp:nvSpPr>
        <dsp:cNvPr id="0" name=""/>
        <dsp:cNvSpPr/>
      </dsp:nvSpPr>
      <dsp:spPr>
        <a:xfrm>
          <a:off x="0" y="1109615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D0BB9-64C0-B047-944E-CBA2AB5F70C5}">
      <dsp:nvSpPr>
        <dsp:cNvPr id="0" name=""/>
        <dsp:cNvSpPr/>
      </dsp:nvSpPr>
      <dsp:spPr>
        <a:xfrm>
          <a:off x="0" y="1109615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12. </a:t>
          </a: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Rozpoznanie możliwości aplikowania o środki finansowe w celu uruchomienia punktu opieki dla dzieci osób zatrudnionych oraz uczących się w Uniwersytecie</a:t>
          </a:r>
        </a:p>
      </dsp:txBody>
      <dsp:txXfrm>
        <a:off x="0" y="1109615"/>
        <a:ext cx="6555347" cy="1108938"/>
      </dsp:txXfrm>
    </dsp:sp>
    <dsp:sp modelId="{5C2ED96F-0F6F-2B47-B460-81846CB9A502}">
      <dsp:nvSpPr>
        <dsp:cNvPr id="0" name=""/>
        <dsp:cNvSpPr/>
      </dsp:nvSpPr>
      <dsp:spPr>
        <a:xfrm>
          <a:off x="0" y="2218554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1FCAA1-7CF0-4842-9711-A63FE1582957}">
      <dsp:nvSpPr>
        <dsp:cNvPr id="0" name=""/>
        <dsp:cNvSpPr/>
      </dsp:nvSpPr>
      <dsp:spPr>
        <a:xfrm>
          <a:off x="0" y="2218554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13.</a:t>
          </a:r>
          <a:r>
            <a:rPr lang="pl-PL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Aplikowanie w programach finansowanych ze środków zewnętrznych o środki na podnoszenie kompetencji osób zatrudnionych i uczących się w obszarze problematyki równości, przeciwdziałania  zjawiskom patologicznym w organizacji, w tym w szczególności dyskryminacji, </a:t>
          </a:r>
          <a:r>
            <a:rPr lang="pl-PL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mobbingowi</a:t>
          </a: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 oraz przemocy ze względu na płeć</a:t>
          </a:r>
        </a:p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218554"/>
        <a:ext cx="6555347" cy="1108938"/>
      </dsp:txXfrm>
    </dsp:sp>
    <dsp:sp modelId="{3C550F97-2D3B-ED45-83B2-2A2B9FDC8E98}">
      <dsp:nvSpPr>
        <dsp:cNvPr id="0" name=""/>
        <dsp:cNvSpPr/>
      </dsp:nvSpPr>
      <dsp:spPr>
        <a:xfrm>
          <a:off x="0" y="3327492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F572D5-D1E4-2248-84B1-6D42FF618A36}">
      <dsp:nvSpPr>
        <dsp:cNvPr id="0" name=""/>
        <dsp:cNvSpPr/>
      </dsp:nvSpPr>
      <dsp:spPr>
        <a:xfrm>
          <a:off x="0" y="3327492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14.</a:t>
          </a:r>
          <a:r>
            <a:rPr lang="pl-PL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Badanie opinii osób pracujących i uczących się w Uniwersytecie na temat stanu równości płci</a:t>
          </a:r>
        </a:p>
      </dsp:txBody>
      <dsp:txXfrm>
        <a:off x="0" y="3327492"/>
        <a:ext cx="6555347" cy="1108938"/>
      </dsp:txXfrm>
    </dsp:sp>
    <dsp:sp modelId="{49BE2984-6A18-DA44-8664-99C69CD37CA9}">
      <dsp:nvSpPr>
        <dsp:cNvPr id="0" name=""/>
        <dsp:cNvSpPr/>
      </dsp:nvSpPr>
      <dsp:spPr>
        <a:xfrm>
          <a:off x="0" y="4436431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63FE6-2710-1043-AC5B-32552A5EDF2D}">
      <dsp:nvSpPr>
        <dsp:cNvPr id="0" name=""/>
        <dsp:cNvSpPr/>
      </dsp:nvSpPr>
      <dsp:spPr>
        <a:xfrm>
          <a:off x="0" y="4436431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15.</a:t>
          </a:r>
          <a:r>
            <a:rPr lang="pl-PL" sz="1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Nawiązanie współpracy z organizacjami działającymi na rzecz równości (np. </a:t>
          </a:r>
          <a:r>
            <a:rPr lang="pl-PL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European</a:t>
          </a: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 Network of </a:t>
          </a:r>
          <a:r>
            <a:rPr lang="pl-PL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Ombuds</a:t>
          </a: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 in </a:t>
          </a:r>
          <a:r>
            <a:rPr lang="pl-PL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Higher</a:t>
          </a: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Education</a:t>
          </a: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 – ENOHE, Akademicką Siecią Bezpieczeństwa i Równości – </a:t>
          </a:r>
          <a:r>
            <a:rPr lang="pl-PL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ASBiR</a:t>
          </a:r>
          <a:r>
            <a:rPr lang="pl-PL" sz="1500" kern="1200" dirty="0">
              <a:latin typeface="Arial" panose="020B0604020202020204" pitchFamily="34" charset="0"/>
              <a:cs typeface="Arial" panose="020B0604020202020204" pitchFamily="34" charset="0"/>
            </a:rPr>
            <a:t>, pełnomocnikami jednostek samorządu terytorialnego ds. równości)</a:t>
          </a:r>
        </a:p>
      </dsp:txBody>
      <dsp:txXfrm>
        <a:off x="0" y="4436431"/>
        <a:ext cx="6555347" cy="11089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9EFFF-3A86-E94A-9C3C-B217DC9D1FD3}">
      <dsp:nvSpPr>
        <dsp:cNvPr id="0" name=""/>
        <dsp:cNvSpPr/>
      </dsp:nvSpPr>
      <dsp:spPr>
        <a:xfrm>
          <a:off x="0" y="677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5DDA5-5B1A-3142-920F-E31532009985}">
      <dsp:nvSpPr>
        <dsp:cNvPr id="0" name=""/>
        <dsp:cNvSpPr/>
      </dsp:nvSpPr>
      <dsp:spPr>
        <a:xfrm>
          <a:off x="0" y="677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16.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Powołanie zespołu ds. organizacji Dnia Równych Szans w Uniwersytecie Bielsko-Bialskim</a:t>
          </a:r>
        </a:p>
      </dsp:txBody>
      <dsp:txXfrm>
        <a:off x="0" y="677"/>
        <a:ext cx="6555347" cy="1108938"/>
      </dsp:txXfrm>
    </dsp:sp>
    <dsp:sp modelId="{2A85E8B5-B7BD-AF48-B82B-3EB68CC6D53F}">
      <dsp:nvSpPr>
        <dsp:cNvPr id="0" name=""/>
        <dsp:cNvSpPr/>
      </dsp:nvSpPr>
      <dsp:spPr>
        <a:xfrm>
          <a:off x="0" y="1109615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497A2-E53D-A149-AA13-C4A328660479}">
      <dsp:nvSpPr>
        <dsp:cNvPr id="0" name=""/>
        <dsp:cNvSpPr/>
      </dsp:nvSpPr>
      <dsp:spPr>
        <a:xfrm>
          <a:off x="0" y="1109615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17.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Aktualizacja głównych dokumentów wewnętrznych Uniwersytetu – uzupełnienie ich o zapisy dotyczące podejmowania działań na rzecz równości, przeciwdziałania wszelkim formom przemocy i budowania bezpiecznego, wspierającego środowiska pracy i nauki</a:t>
          </a:r>
        </a:p>
      </dsp:txBody>
      <dsp:txXfrm>
        <a:off x="0" y="1109615"/>
        <a:ext cx="6555347" cy="1108938"/>
      </dsp:txXfrm>
    </dsp:sp>
    <dsp:sp modelId="{6A460E38-7589-9941-80E0-AD9DBEB57CF1}">
      <dsp:nvSpPr>
        <dsp:cNvPr id="0" name=""/>
        <dsp:cNvSpPr/>
      </dsp:nvSpPr>
      <dsp:spPr>
        <a:xfrm>
          <a:off x="0" y="2218554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48F2CD-B51E-BF4E-AAF8-CED011E21DBF}">
      <dsp:nvSpPr>
        <dsp:cNvPr id="0" name=""/>
        <dsp:cNvSpPr/>
      </dsp:nvSpPr>
      <dsp:spPr>
        <a:xfrm>
          <a:off x="0" y="2218554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18.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Przygotowanie budżetu na działania związane z realizacją Planu Równości Płci</a:t>
          </a:r>
        </a:p>
      </dsp:txBody>
      <dsp:txXfrm>
        <a:off x="0" y="2218554"/>
        <a:ext cx="6555347" cy="1108938"/>
      </dsp:txXfrm>
    </dsp:sp>
    <dsp:sp modelId="{BDA8E088-D960-3C43-83A3-9264F9DAF692}">
      <dsp:nvSpPr>
        <dsp:cNvPr id="0" name=""/>
        <dsp:cNvSpPr/>
      </dsp:nvSpPr>
      <dsp:spPr>
        <a:xfrm>
          <a:off x="0" y="3327492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F9DB79-94BD-3F48-8381-720706470324}">
      <dsp:nvSpPr>
        <dsp:cNvPr id="0" name=""/>
        <dsp:cNvSpPr/>
      </dsp:nvSpPr>
      <dsp:spPr>
        <a:xfrm>
          <a:off x="0" y="3327492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19.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Przegląd i aktualizacja działań realizowanych w ramach Planu Równości Płci</a:t>
          </a:r>
        </a:p>
      </dsp:txBody>
      <dsp:txXfrm>
        <a:off x="0" y="3327492"/>
        <a:ext cx="6555347" cy="1108938"/>
      </dsp:txXfrm>
    </dsp:sp>
    <dsp:sp modelId="{7457A6D8-2A34-6B45-98F5-1CF57AEA6B27}">
      <dsp:nvSpPr>
        <dsp:cNvPr id="0" name=""/>
        <dsp:cNvSpPr/>
      </dsp:nvSpPr>
      <dsp:spPr>
        <a:xfrm>
          <a:off x="0" y="4436431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CC96F-785F-1242-8D3F-0AC4ADCA7AB5}">
      <dsp:nvSpPr>
        <dsp:cNvPr id="0" name=""/>
        <dsp:cNvSpPr/>
      </dsp:nvSpPr>
      <dsp:spPr>
        <a:xfrm>
          <a:off x="0" y="4436431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20.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Współpraca z Rzecznikiem Praw i Wartości Akademickich</a:t>
          </a:r>
        </a:p>
      </dsp:txBody>
      <dsp:txXfrm>
        <a:off x="0" y="4436431"/>
        <a:ext cx="6555347" cy="110893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BDCDF8-8663-0242-A203-2429F7B5EB1B}">
      <dsp:nvSpPr>
        <dsp:cNvPr id="0" name=""/>
        <dsp:cNvSpPr/>
      </dsp:nvSpPr>
      <dsp:spPr>
        <a:xfrm>
          <a:off x="0" y="677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8C9D9-3044-BF45-BB18-E2492AB89C8C}">
      <dsp:nvSpPr>
        <dsp:cNvPr id="0" name=""/>
        <dsp:cNvSpPr/>
      </dsp:nvSpPr>
      <dsp:spPr>
        <a:xfrm>
          <a:off x="0" y="677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21.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Monitorowanie zrównoważonego płciowo składu komisji i zespołów powoływanych w Uniwersytecie oraz w procesie rekrutacji i awansowania osób zatrudnionych</a:t>
          </a:r>
        </a:p>
      </dsp:txBody>
      <dsp:txXfrm>
        <a:off x="0" y="677"/>
        <a:ext cx="6555347" cy="1108938"/>
      </dsp:txXfrm>
    </dsp:sp>
    <dsp:sp modelId="{7322AB29-0FBA-8A47-B36E-ED552EB20CEF}">
      <dsp:nvSpPr>
        <dsp:cNvPr id="0" name=""/>
        <dsp:cNvSpPr/>
      </dsp:nvSpPr>
      <dsp:spPr>
        <a:xfrm>
          <a:off x="0" y="1109615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EBEBAF-150D-5942-9881-6DA31B31D3E8}">
      <dsp:nvSpPr>
        <dsp:cNvPr id="0" name=""/>
        <dsp:cNvSpPr/>
      </dsp:nvSpPr>
      <dsp:spPr>
        <a:xfrm>
          <a:off x="0" y="1109615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22.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Monitorowanie równomiernego obciążenia pracowników obowiązkami oraz dostępu do szkoleń</a:t>
          </a:r>
        </a:p>
      </dsp:txBody>
      <dsp:txXfrm>
        <a:off x="0" y="1109615"/>
        <a:ext cx="6555347" cy="1108938"/>
      </dsp:txXfrm>
    </dsp:sp>
    <dsp:sp modelId="{1D28314A-1A8D-014C-84E8-E76FF79487D7}">
      <dsp:nvSpPr>
        <dsp:cNvPr id="0" name=""/>
        <dsp:cNvSpPr/>
      </dsp:nvSpPr>
      <dsp:spPr>
        <a:xfrm>
          <a:off x="0" y="2218554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E70AFE-7930-F842-9BB6-13C7B31F50E7}">
      <dsp:nvSpPr>
        <dsp:cNvPr id="0" name=""/>
        <dsp:cNvSpPr/>
      </dsp:nvSpPr>
      <dsp:spPr>
        <a:xfrm>
          <a:off x="0" y="2218554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23.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Wprowadzenie dla uczestników/czek Szkoły Doktorskiej dodatkowej procedury umożliwiającej zwracanie się o pomoc  w sytuacjach konfliktowych do samorządu doktorantów</a:t>
          </a:r>
        </a:p>
      </dsp:txBody>
      <dsp:txXfrm>
        <a:off x="0" y="2218554"/>
        <a:ext cx="6555347" cy="1108938"/>
      </dsp:txXfrm>
    </dsp:sp>
    <dsp:sp modelId="{8AE821AD-6BE7-044A-9D84-BE2E2E4A1CF0}">
      <dsp:nvSpPr>
        <dsp:cNvPr id="0" name=""/>
        <dsp:cNvSpPr/>
      </dsp:nvSpPr>
      <dsp:spPr>
        <a:xfrm>
          <a:off x="0" y="3327492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E8B8D9-8BC5-7741-84C7-F46F90975BB4}">
      <dsp:nvSpPr>
        <dsp:cNvPr id="0" name=""/>
        <dsp:cNvSpPr/>
      </dsp:nvSpPr>
      <dsp:spPr>
        <a:xfrm>
          <a:off x="0" y="3327492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24.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Organizacja cyklu warsztatów dla osób uczących się w Uniwersytecie na temat negatywnych stereotypów i uprzedzeń oraz formom przeciwdziałania im</a:t>
          </a:r>
        </a:p>
      </dsp:txBody>
      <dsp:txXfrm>
        <a:off x="0" y="3327492"/>
        <a:ext cx="6555347" cy="1108938"/>
      </dsp:txXfrm>
    </dsp:sp>
    <dsp:sp modelId="{AACA765A-A6D5-544C-9692-7DC87E4D87B7}">
      <dsp:nvSpPr>
        <dsp:cNvPr id="0" name=""/>
        <dsp:cNvSpPr/>
      </dsp:nvSpPr>
      <dsp:spPr>
        <a:xfrm>
          <a:off x="0" y="4436431"/>
          <a:ext cx="6555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B895B3-959D-7A48-A553-2EC98DB0F494}">
      <dsp:nvSpPr>
        <dsp:cNvPr id="0" name=""/>
        <dsp:cNvSpPr/>
      </dsp:nvSpPr>
      <dsp:spPr>
        <a:xfrm>
          <a:off x="0" y="4436431"/>
          <a:ext cx="6555347" cy="110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Działanie 25.</a:t>
          </a:r>
          <a:r>
            <a:rPr 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Kontynuacja organizacji pomocy psychologicznej dla osób zatrudnionych i studiujących w Uniwersytecie</a:t>
          </a:r>
        </a:p>
      </dsp:txBody>
      <dsp:txXfrm>
        <a:off x="0" y="4436431"/>
        <a:ext cx="6555347" cy="1108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0FE529-03AE-95CF-4CCE-1BB47668BA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E368BD4-4940-63D3-A8EC-F9F4DED81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B11609-6556-ADEE-0C5D-EC7E1C3F4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7655058-0E8E-9D4F-92A6-2BB748119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C0EAC8-B68A-2DE6-D8CA-2887DF371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3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0CB419-8FAF-9CAB-64A8-895CEF977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FEEA873-E615-7FF7-97C1-7E755DD11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3AA57E-6E57-4C93-2B75-CDB85F389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B375B6-096B-A2F3-7BDE-16ACF827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1E9319-3BEC-8125-BB5D-4E43792A0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41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30C6631-EFAD-3F07-0483-1AFE62384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6F49864-2056-7E34-9997-03BC5E121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8BEF435-B61A-1ABD-A7C5-7EBD0C9CB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3308552-3691-D35E-8486-DDA7156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F60B97-22CB-DFB1-A5CC-95FABE345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4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BFCE6E-CEDF-2B07-3778-B7BB643CF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F63CCE-725D-7EA6-7D5C-87D49C229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145B151-8AE5-91F1-7C6F-CD0CE190A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F0DC711-5ECA-37C4-DC87-44D1B2CBA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F6A7A41-DC4D-53FE-AA5E-4CABC4BC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5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189CC9-E62B-E594-4B63-4CA6BAC0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23D99D0-2C87-58BF-39C7-30A5BEBF6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E962BB3-B525-5E97-D8A7-7E4C6AAEC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3984E68-49D8-A1A4-CC89-6DCD6D8C4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E682B74-C10D-9919-5888-7B516FB8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5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E2AFE-99B7-06EC-B2B8-4146F1A8B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E70F50-A550-1A7F-5156-275DB4A7D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6A46433-1012-7F37-FD96-5BFD82C3C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8916813-C90C-3999-D318-B8CC27A06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D0434F8-7FDE-2A5C-C046-92908B80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7CE5D90-5F43-8761-0BB4-4F06F81F5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1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808C04-B9AF-BC39-DDD0-FD5AF7D0D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2002FDB-FA72-893F-1A19-9A416C0BA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56DF7F0-47B8-81E4-9FE1-24E089D70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B99520E-8994-F22B-06A1-40034F87D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E4E6064-71CE-858E-5F5A-DEA11142A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7C79DC0-65B2-AC3F-2D48-0135B461D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EF20FB2-2E4C-BEFF-1926-D7C5450DE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51C600C-D8AA-1A3A-6C37-2272E1B30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1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661192-C049-E1CA-57F3-31EA4481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8BDC92B-C10D-360C-2378-A6D4538ED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EB25ABB-8358-55B7-ED47-30CF97A0B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64CF345-A84F-A9CE-CE84-E239D2989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A43E69D-67B7-5A2E-BA48-F6B4557D1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C1F3653-2167-2F58-40B8-09531B4DF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EC3A80-0F55-2987-2CAC-9ABB076D5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2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EBBD98-0FDD-CE0F-4DAC-6785828D1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DFB645-09A1-1BDB-46CA-756A15017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E33F214-0958-C3F0-8016-AE19A6D818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63035B9-D204-A3BD-3D67-AC719B35C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D36DC8B-ACB5-0878-98A7-C49D85F4E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986473B-A5A3-6E63-EE44-C210F9BFF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6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E02B21-B226-0700-83B6-740B4AFBD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3FA1DE8-2F36-DA3A-4215-719D8A7A15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E0D997-04A0-814B-D2B5-87F59FC36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814E0BC-FF9D-0282-91B9-A86241D20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F983AD3-871E-0B6D-D959-E7772F563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63720D5-1549-5FB0-23BF-1124C6F16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9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9E37B8B-0B13-AD20-E7D1-48DDD9AB1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E943362-E75D-2698-E159-616F470C9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0D4F297-45E5-C5EE-D75D-73507C386C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C50CD-E178-4744-9B35-B2F624D6C5E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53A217C-DC89-8F0D-1195-DE31FD5CE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FA5FACE-A0AE-4C8A-A27F-A6D33F940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8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bbienkowska@ubb.edu.pl" TargetMode="External"/><Relationship Id="rId2" Type="http://schemas.openxmlformats.org/officeDocument/2006/relationships/hyperlink" Target="mailto:rownoscUBB@ubb.edu.p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iebieski abstrakcyjny wzór akwarelowy na białym tle">
            <a:extLst>
              <a:ext uri="{FF2B5EF4-FFF2-40B4-BE49-F238E27FC236}">
                <a16:creationId xmlns:a16="http://schemas.microsoft.com/office/drawing/2014/main" id="{D326791C-2EF9-6B84-9635-8A1B2153BB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426" b="304"/>
          <a:stretch>
            <a:fillRect/>
          </a:stretch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BAD8C17D-4E50-96AB-894E-E5F90EBAC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6818" y="978409"/>
            <a:ext cx="5102428" cy="3678268"/>
          </a:xfrm>
        </p:spPr>
        <p:txBody>
          <a:bodyPr anchor="t">
            <a:normAutofit/>
          </a:bodyPr>
          <a:lstStyle/>
          <a:p>
            <a:pPr algn="ctr">
              <a:lnSpc>
                <a:spcPct val="150000"/>
              </a:lnSpc>
            </a:pP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RÓWNOŚCI PŁCI </a:t>
            </a:r>
            <a:b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 </a:t>
            </a:r>
            <a:b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UNIWERSYTETU BIELSKO-BIALSKIEGO </a:t>
            </a:r>
            <a:b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LATA 2025-2029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B1CF58D-3546-1F0C-DCC5-A4512FA377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663" y="5525373"/>
            <a:ext cx="4605337" cy="1332617"/>
          </a:xfrm>
          <a:prstGeom prst="rect">
            <a:avLst/>
          </a:prstGeom>
        </p:spPr>
      </p:pic>
      <p:pic>
        <p:nvPicPr>
          <p:cNvPr id="6" name="Symbol zastępczy obrazu 7" descr="Dwoje współpracowników planujących na tablicy z przyklejanymi karteczkami">
            <a:extLst>
              <a:ext uri="{FF2B5EF4-FFF2-40B4-BE49-F238E27FC236}">
                <a16:creationId xmlns:a16="http://schemas.microsoft.com/office/drawing/2014/main" id="{11D769C9-F431-18C9-38E2-BEB356ABD7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0" r="16650"/>
          <a:stretch>
            <a:fillRect/>
          </a:stretch>
        </p:blipFill>
        <p:spPr>
          <a:xfrm>
            <a:off x="490730" y="508090"/>
            <a:ext cx="5710045" cy="571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6397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C273E0C-E9E8-8ADF-FB35-A2096BA36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DZIAŁANIA</a:t>
            </a:r>
            <a:endParaRPr lang="en-GB" sz="2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FEDE895-717D-2A65-6B75-711483D7E9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923658"/>
              </p:ext>
            </p:extLst>
          </p:nvPr>
        </p:nvGraphicFramePr>
        <p:xfrm>
          <a:off x="4810259" y="649480"/>
          <a:ext cx="6555347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44D878B6-D6D7-E519-3D37-284BD45847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265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5C926FA-C95A-D223-0D7C-29D602FE3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DZIAŁANIA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DF95817-738A-34C1-AF7D-984E8EA980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903429"/>
              </p:ext>
            </p:extLst>
          </p:nvPr>
        </p:nvGraphicFramePr>
        <p:xfrm>
          <a:off x="4810259" y="649480"/>
          <a:ext cx="6555347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7E1309EF-FEE4-D2AD-40AB-50D4BFBB90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585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5C926FA-C95A-D223-0D7C-29D602FE3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DZIAŁANIA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3C0B748-95ED-E4EF-C452-BB046FDC72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587856"/>
              </p:ext>
            </p:extLst>
          </p:nvPr>
        </p:nvGraphicFramePr>
        <p:xfrm>
          <a:off x="4810259" y="649480"/>
          <a:ext cx="6555347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50494F8F-29E2-7C1E-83E4-A155DF5744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48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5C926FA-C95A-D223-0D7C-29D602FE3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DZIAŁANIA</a:t>
            </a:r>
            <a:endParaRPr lang="en-GB" sz="28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EBCFDFC-8BA5-73AA-9058-2996DB474D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829587"/>
              </p:ext>
            </p:extLst>
          </p:nvPr>
        </p:nvGraphicFramePr>
        <p:xfrm>
          <a:off x="4810259" y="649480"/>
          <a:ext cx="6555347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E556BA72-59DB-D038-4FA8-C493C42550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426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5C926FA-C95A-D223-0D7C-29D602FE3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DZIAŁANIA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18005F3-FB4C-CB49-93D3-C2975A0E68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564358"/>
              </p:ext>
            </p:extLst>
          </p:nvPr>
        </p:nvGraphicFramePr>
        <p:xfrm>
          <a:off x="4810259" y="649480"/>
          <a:ext cx="6555347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>
            <a:extLst>
              <a:ext uri="{FF2B5EF4-FFF2-40B4-BE49-F238E27FC236}">
                <a16:creationId xmlns:a16="http://schemas.microsoft.com/office/drawing/2014/main" id="{2EF54B7E-1B29-6720-55D0-3494621D93E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09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5C926FA-C95A-D223-0D7C-29D602FE3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9" y="586855"/>
            <a:ext cx="3772384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PODSUMOWANIE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F76C1FDB-641B-336E-2F85-8D4DFDE53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415" y="649480"/>
            <a:ext cx="7792223" cy="5546047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1600" b="1" u="sng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Podsumowując - priorytetowe znaczenie będą miały następujące działania:</a:t>
            </a:r>
          </a:p>
          <a:p>
            <a:pPr marL="342900" lvl="0" indent="-342900" algn="just">
              <a:lnSpc>
                <a:spcPct val="150000"/>
              </a:lnSpc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wdrożenie systemowych i powtarzalnych rozwiązań umożliwiających uwzględnianie perspektywy płci w jak najszerszym zakresie działań podejmowanych na Uniwersytecie;</a:t>
            </a:r>
            <a:endParaRPr lang="pl-PL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kontynuacja działań na rzecz upowszechniania wiedzy o znaczeniu równości płci dla funkcjonowania Uniwersytetu jako środowiska sprzyjającego innowacyjnym badaniom naukowym, zapewniającego bezpieczne warunki pracy i nauki oraz otwartego na różnorodność;</a:t>
            </a:r>
            <a:endParaRPr lang="pl-PL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doskonalenie mechanizmów zapobiegania i przeciwdziałania wszelkim formom przemocy, eliminowania szkodliwych stereotypów i uprzedzeń, a także wspierania pracowników w sytuacjach kryzysowych;</a:t>
            </a:r>
          </a:p>
          <a:p>
            <a:pPr marL="342900" lvl="0" indent="-342900" algn="just">
              <a:lnSpc>
                <a:spcPct val="150000"/>
              </a:lnSpc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odnoszenie kompetencji osób zatrudnionych i uczących się w Uniwersytecie w zakresie równości oraz przeciwdziałania przemocy poprzez udział w obowiązkowych i dobrowolnych programach szkoleniowych.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6FC740C-853A-48F0-54A4-536F6349BF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81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5C926FA-C95A-D223-0D7C-29D602FE3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DZIĘKUJĘ ZA UWAGĘ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F76C1FDB-641B-336E-2F85-8D4DFDE53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 inż. Beata Bieńkowska</a:t>
            </a:r>
          </a:p>
          <a:p>
            <a:pPr marL="0" indent="0">
              <a:buNone/>
            </a:pPr>
            <a:r>
              <a:rPr lang="pl-P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Pełnomocnik Rektora ds. równego traktowania</a:t>
            </a:r>
          </a:p>
          <a:p>
            <a:pPr marL="0" indent="0">
              <a:buNone/>
            </a:pPr>
            <a:r>
              <a:rPr lang="pl-P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rownoscUBB@ubb.edu.pl</a:t>
            </a:r>
            <a:endParaRPr lang="pl-PL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bbienkowska@ubb.edu.pl</a:t>
            </a:r>
            <a:endParaRPr lang="pl-P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Bud. B, pokój 301</a:t>
            </a:r>
          </a:p>
          <a:p>
            <a:pPr marL="0" indent="0">
              <a:buNone/>
            </a:pPr>
            <a:r>
              <a:rPr lang="pl-P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338279339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6CB4578-A654-F82E-AE31-E85A1A5B46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68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819DE8B-1F26-E4DD-A205-81CA3D491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PRZEDSTAWIĘ?</a:t>
            </a:r>
          </a:p>
        </p:txBody>
      </p:sp>
      <p:graphicFrame>
        <p:nvGraphicFramePr>
          <p:cNvPr id="18" name="Symbol zastępczy zawartości 2">
            <a:extLst>
              <a:ext uri="{FF2B5EF4-FFF2-40B4-BE49-F238E27FC236}">
                <a16:creationId xmlns:a16="http://schemas.microsoft.com/office/drawing/2014/main" id="{1A8A10E7-7D1D-395C-FF0E-1108BE48D9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759677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az 3">
            <a:extLst>
              <a:ext uri="{FF2B5EF4-FFF2-40B4-BE49-F238E27FC236}">
                <a16:creationId xmlns:a16="http://schemas.microsoft.com/office/drawing/2014/main" id="{89290596-58BF-459A-957A-76D096E750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01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953713B-382B-2D07-E068-E7C41E7B9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DLACZEGO PLAN RÓWNOŚCI PŁCI?</a:t>
            </a:r>
          </a:p>
        </p:txBody>
      </p:sp>
      <p:graphicFrame>
        <p:nvGraphicFramePr>
          <p:cNvPr id="20" name="Symbol zastępczy zawartości 2">
            <a:extLst>
              <a:ext uri="{FF2B5EF4-FFF2-40B4-BE49-F238E27FC236}">
                <a16:creationId xmlns:a16="http://schemas.microsoft.com/office/drawing/2014/main" id="{6BD5179D-F72B-7026-25ED-FEF35C5D07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28804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az 3">
            <a:extLst>
              <a:ext uri="{FF2B5EF4-FFF2-40B4-BE49-F238E27FC236}">
                <a16:creationId xmlns:a16="http://schemas.microsoft.com/office/drawing/2014/main" id="{E5AADE02-29A1-B089-9FBF-17810EF969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944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C7E995B-AD57-657F-6354-34D1A9540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WYMAGANIA STAWIANE PLANOM RÓWNOSCI PŁCI</a:t>
            </a:r>
          </a:p>
        </p:txBody>
      </p:sp>
      <p:sp>
        <p:nvSpPr>
          <p:cNvPr id="55" name="Symbol zastępczy zawartości 2">
            <a:extLst>
              <a:ext uri="{FF2B5EF4-FFF2-40B4-BE49-F238E27FC236}">
                <a16:creationId xmlns:a16="http://schemas.microsoft.com/office/drawing/2014/main" id="{BF59916F-E7FA-0B83-6F7E-304B37B0A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fontScale="85000" lnSpcReduction="10000"/>
          </a:bodyPr>
          <a:lstStyle/>
          <a:p>
            <a:pPr algn="just"/>
            <a:r>
              <a:rPr lang="en-GB" sz="19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Obligatoryjne</a:t>
            </a:r>
            <a:r>
              <a:rPr lang="en-GB" sz="19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n-GB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Ustanowienie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GEP w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formie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oficjalnego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dokumentu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Zapewnienie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odpowiednich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zasobów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realizacji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GEP</a:t>
            </a:r>
          </a:p>
          <a:p>
            <a:pPr marL="457200" indent="-457200" algn="just">
              <a:buAutoNum type="arabicPeriod"/>
            </a:pP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Analiza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danych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etapach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diagnozy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monitoringu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ewaluacji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Szkolenia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kształtujące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kompetencje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w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zakresie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równości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9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Rekomendowane</a:t>
            </a:r>
            <a:r>
              <a:rPr lang="en-GB" sz="19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19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obszary</a:t>
            </a:r>
            <a:r>
              <a:rPr lang="en-GB" sz="19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doskonalone</a:t>
            </a:r>
            <a:r>
              <a:rPr lang="en-GB" sz="19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 </a:t>
            </a:r>
            <a:r>
              <a:rPr lang="en-GB" sz="19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ramach</a:t>
            </a:r>
            <a:r>
              <a:rPr lang="en-GB" sz="19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GEP):</a:t>
            </a:r>
          </a:p>
          <a:p>
            <a:pPr algn="just"/>
            <a:endParaRPr lang="en-GB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Kultura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organizacyjna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oraz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równowaga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między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życiem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zawodowym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prywatnym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Równowaga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płci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szczeblu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kierowniczym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decyzyjnym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Równowaga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płci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w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procesie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rekrutacji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rozwoju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kariery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zawodowej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Włączenie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wymiaru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płci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treści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badawczych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dydaktycznych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Przeciwdziałanie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przemocy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ze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względu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płeć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, w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tym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molestowaniu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 err="1">
                <a:latin typeface="Arial" panose="020B0604020202020204" pitchFamily="34" charset="0"/>
                <a:cs typeface="Arial" panose="020B0604020202020204" pitchFamily="34" charset="0"/>
              </a:rPr>
              <a:t>seksualnemu</a:t>
            </a: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8945D57-FF53-8DDF-73D1-42BF1D90A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44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4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Rectangle 4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938D6B3-2B93-1BC8-B9BD-B0600064D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 </a:t>
            </a:r>
            <a:b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STRUKTURA GEP DLA UBB</a:t>
            </a:r>
          </a:p>
        </p:txBody>
      </p:sp>
      <p:graphicFrame>
        <p:nvGraphicFramePr>
          <p:cNvPr id="38" name="Symbol zastępczy zawartości 2">
            <a:extLst>
              <a:ext uri="{FF2B5EF4-FFF2-40B4-BE49-F238E27FC236}">
                <a16:creationId xmlns:a16="http://schemas.microsoft.com/office/drawing/2014/main" id="{4424ECAF-BE43-D2C4-9100-B8AFCE998F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010973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az 3">
            <a:extLst>
              <a:ext uri="{FF2B5EF4-FFF2-40B4-BE49-F238E27FC236}">
                <a16:creationId xmlns:a16="http://schemas.microsoft.com/office/drawing/2014/main" id="{89CC38F3-965F-B789-0853-55796ED4FB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81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938D6B3-2B93-1BC8-B9BD-B0600064D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 GŁÓWNY GEP DLA UBB</a:t>
            </a:r>
          </a:p>
        </p:txBody>
      </p:sp>
      <p:sp>
        <p:nvSpPr>
          <p:cNvPr id="20" name="Symbol zastępczy zawartości 2">
            <a:extLst>
              <a:ext uri="{FF2B5EF4-FFF2-40B4-BE49-F238E27FC236}">
                <a16:creationId xmlns:a16="http://schemas.microsoft.com/office/drawing/2014/main" id="{C83F0809-748C-DCD7-6EA8-596144A42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lnSpcReduction="10000"/>
          </a:bodyPr>
          <a:lstStyle/>
          <a:p>
            <a:pPr marL="457200" indent="-457200" algn="just">
              <a:buAutoNum type="arabicPeriod"/>
            </a:pP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l-PL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pl-PL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tworzenie przestrzeni zawodowej, </a:t>
            </a:r>
            <a:br>
              <a:rPr lang="pl-PL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której każdy pracownik czuje się komfortowo, wszelkie przejawy przemocy są eliminowane, ceniona jest różnorodność jako źródło kreatywności i innowacji, a równe </a:t>
            </a:r>
            <a:br>
              <a:rPr lang="pl-PL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sprawiedliwe traktowanie jest wartością nadrzędną </a:t>
            </a:r>
            <a:endParaRPr lang="en-GB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9908A20-51EE-D420-7254-9DCBE2C53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985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74F785-F34E-B12C-EEEE-22A754695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2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 SZCZEGÓŁOWE</a:t>
            </a:r>
          </a:p>
        </p:txBody>
      </p:sp>
      <p:graphicFrame>
        <p:nvGraphicFramePr>
          <p:cNvPr id="35" name="Symbol zastępczy zawartości 2">
            <a:extLst>
              <a:ext uri="{FF2B5EF4-FFF2-40B4-BE49-F238E27FC236}">
                <a16:creationId xmlns:a16="http://schemas.microsoft.com/office/drawing/2014/main" id="{266EBDAD-88B2-4C46-9B80-6FB871DE1A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74099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az 3">
            <a:extLst>
              <a:ext uri="{FF2B5EF4-FFF2-40B4-BE49-F238E27FC236}">
                <a16:creationId xmlns:a16="http://schemas.microsoft.com/office/drawing/2014/main" id="{ED759472-AAFC-35FF-0398-63CC757D58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93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6D73558-8CE2-9727-4ADA-EC5C74804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435" y="2664124"/>
            <a:ext cx="3052293" cy="35314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DZIAŁANIA</a:t>
            </a:r>
          </a:p>
        </p:txBody>
      </p:sp>
      <p:graphicFrame>
        <p:nvGraphicFramePr>
          <p:cNvPr id="35" name="Symbol zastępczy zawartości 2">
            <a:extLst>
              <a:ext uri="{FF2B5EF4-FFF2-40B4-BE49-F238E27FC236}">
                <a16:creationId xmlns:a16="http://schemas.microsoft.com/office/drawing/2014/main" id="{7452DDB7-F1E5-B324-C073-676E3163E4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155262"/>
              </p:ext>
            </p:extLst>
          </p:nvPr>
        </p:nvGraphicFramePr>
        <p:xfrm>
          <a:off x="4810259" y="649480"/>
          <a:ext cx="6555347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>
            <a:extLst>
              <a:ext uri="{FF2B5EF4-FFF2-40B4-BE49-F238E27FC236}">
                <a16:creationId xmlns:a16="http://schemas.microsoft.com/office/drawing/2014/main" id="{5A4867CD-7C77-9B91-D9EA-EB535DB1CD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EA00AA03-DE16-51FF-DCD3-2AAAF7734A02}"/>
              </a:ext>
            </a:extLst>
          </p:cNvPr>
          <p:cNvSpPr txBox="1">
            <a:spLocks/>
          </p:cNvSpPr>
          <p:nvPr/>
        </p:nvSpPr>
        <p:spPr>
          <a:xfrm>
            <a:off x="605911" y="1672207"/>
            <a:ext cx="3052293" cy="35314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5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DFEECCF-3340-D567-E135-A0903C23A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2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DZIAŁANIA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A5287CC4-0306-4084-4DB0-A33C6F8AC4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972816"/>
              </p:ext>
            </p:extLst>
          </p:nvPr>
        </p:nvGraphicFramePr>
        <p:xfrm>
          <a:off x="4810259" y="649480"/>
          <a:ext cx="6555347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Obraz 10">
            <a:extLst>
              <a:ext uri="{FF2B5EF4-FFF2-40B4-BE49-F238E27FC236}">
                <a16:creationId xmlns:a16="http://schemas.microsoft.com/office/drawing/2014/main" id="{DD50D0E5-ECE8-87ED-9A04-180858233A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1" y="5699730"/>
            <a:ext cx="4037835" cy="116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8917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</TotalTime>
  <Words>1403</Words>
  <Application>Microsoft Macintosh PowerPoint</Application>
  <PresentationFormat>Panoramiczny</PresentationFormat>
  <Paragraphs>97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Motyw pakietu Office</vt:lpstr>
      <vt:lpstr>    PLAN RÓWNOŚCI PŁCI  DLA  UNIWERSYTETU BIELSKO-BIALSKIEGO  NA LATA 2025-2029</vt:lpstr>
      <vt:lpstr>CO PRZEDSTAWIĘ?</vt:lpstr>
      <vt:lpstr>DLACZEGO PLAN RÓWNOŚCI PŁCI?</vt:lpstr>
      <vt:lpstr>WYMAGANIA STAWIANE PLANOM RÓWNOSCI PŁCI</vt:lpstr>
      <vt:lpstr>CEL  I STRUKTURA GEP DLA UBB</vt:lpstr>
      <vt:lpstr>CEL GŁÓWNY GEP DLA UBB</vt:lpstr>
      <vt:lpstr>CELE SZCZEGÓŁOWE</vt:lpstr>
      <vt:lpstr>PLAN DZIAŁANIA</vt:lpstr>
      <vt:lpstr>PLAN DZIAŁANIA</vt:lpstr>
      <vt:lpstr>PLAN DZIAŁANIA</vt:lpstr>
      <vt:lpstr>PLAN DZIAŁANIA</vt:lpstr>
      <vt:lpstr>PLAN DZIAŁANIA</vt:lpstr>
      <vt:lpstr>PLAN DZIAŁANIA</vt:lpstr>
      <vt:lpstr>PLAN DZIAŁANIA</vt:lpstr>
      <vt:lpstr>PODSUMOWANIE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PLAN RÓWNOŚCI PŁCI  DLA  UNIWERYSTETU BIELSKO-BIALSKIEGO  NA LATA 2025-2029</dc:title>
  <dc:creator>Beata Bieńkowska</dc:creator>
  <cp:lastModifiedBy>Beata Bieńkowska</cp:lastModifiedBy>
  <cp:revision>13</cp:revision>
  <dcterms:created xsi:type="dcterms:W3CDTF">2025-05-25T20:24:15Z</dcterms:created>
  <dcterms:modified xsi:type="dcterms:W3CDTF">2025-05-26T11:55:16Z</dcterms:modified>
</cp:coreProperties>
</file>